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8"/>
  </p:notesMasterIdLst>
  <p:sldIdLst>
    <p:sldId id="256" r:id="rId2"/>
    <p:sldId id="259" r:id="rId3"/>
    <p:sldId id="260" r:id="rId4"/>
    <p:sldId id="261" r:id="rId5"/>
    <p:sldId id="290" r:id="rId6"/>
    <p:sldId id="291" r:id="rId7"/>
    <p:sldId id="292" r:id="rId8"/>
    <p:sldId id="293" r:id="rId9"/>
    <p:sldId id="294" r:id="rId10"/>
    <p:sldId id="295" r:id="rId11"/>
    <p:sldId id="296" r:id="rId12"/>
    <p:sldId id="297" r:id="rId13"/>
    <p:sldId id="298" r:id="rId14"/>
    <p:sldId id="299" r:id="rId15"/>
    <p:sldId id="302" r:id="rId16"/>
    <p:sldId id="303" r:id="rId17"/>
    <p:sldId id="280" r:id="rId18"/>
    <p:sldId id="281" r:id="rId19"/>
    <p:sldId id="287" r:id="rId20"/>
    <p:sldId id="284" r:id="rId21"/>
    <p:sldId id="285" r:id="rId22"/>
    <p:sldId id="282" r:id="rId23"/>
    <p:sldId id="283" r:id="rId24"/>
    <p:sldId id="286" r:id="rId25"/>
    <p:sldId id="305" r:id="rId26"/>
    <p:sldId id="262" r:id="rId27"/>
    <p:sldId id="263" r:id="rId28"/>
    <p:sldId id="264" r:id="rId29"/>
    <p:sldId id="265" r:id="rId30"/>
    <p:sldId id="266" r:id="rId31"/>
    <p:sldId id="267" r:id="rId32"/>
    <p:sldId id="268" r:id="rId33"/>
    <p:sldId id="269" r:id="rId34"/>
    <p:sldId id="270" r:id="rId35"/>
    <p:sldId id="271" r:id="rId36"/>
    <p:sldId id="272" r:id="rId37"/>
    <p:sldId id="273" r:id="rId38"/>
    <p:sldId id="274" r:id="rId39"/>
    <p:sldId id="275" r:id="rId40"/>
    <p:sldId id="276" r:id="rId41"/>
    <p:sldId id="277" r:id="rId42"/>
    <p:sldId id="278" r:id="rId43"/>
    <p:sldId id="288" r:id="rId44"/>
    <p:sldId id="289" r:id="rId45"/>
    <p:sldId id="300" r:id="rId46"/>
    <p:sldId id="279"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80"/>
    <a:srgbClr val="0000B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napToObjects="1" showGuides="1">
      <p:cViewPr varScale="1">
        <p:scale>
          <a:sx n="73" d="100"/>
          <a:sy n="73" d="100"/>
        </p:scale>
        <p:origin x="1320"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E6CA97-FF14-497A-8F84-E983FD950CA7}" type="datetimeFigureOut">
              <a:rPr lang="en-US" smtClean="0"/>
              <a:t>09-05-2017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200490-F40C-41FC-A043-AD12CB8AB513}" type="slidenum">
              <a:rPr lang="en-US" smtClean="0"/>
              <a:t>‹#›</a:t>
            </a:fld>
            <a:endParaRPr lang="en-US"/>
          </a:p>
        </p:txBody>
      </p:sp>
    </p:spTree>
    <p:extLst>
      <p:ext uri="{BB962C8B-B14F-4D97-AF65-F5344CB8AC3E}">
        <p14:creationId xmlns:p14="http://schemas.microsoft.com/office/powerpoint/2010/main" val="2025275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extLst>
      <p:ext uri="{BB962C8B-B14F-4D97-AF65-F5344CB8AC3E}">
        <p14:creationId xmlns:p14="http://schemas.microsoft.com/office/powerpoint/2010/main" val="2347894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extLst>
      <p:ext uri="{BB962C8B-B14F-4D97-AF65-F5344CB8AC3E}">
        <p14:creationId xmlns:p14="http://schemas.microsoft.com/office/powerpoint/2010/main" val="1864029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extLst>
      <p:ext uri="{BB962C8B-B14F-4D97-AF65-F5344CB8AC3E}">
        <p14:creationId xmlns:p14="http://schemas.microsoft.com/office/powerpoint/2010/main" val="973261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عنصر نائب لصورة الشريحة 1"/>
          <p:cNvSpPr>
            <a:spLocks noGrp="1" noRot="1" noChangeAspect="1" noTextEdit="1"/>
          </p:cNvSpPr>
          <p:nvPr>
            <p:ph type="sldImg"/>
          </p:nvPr>
        </p:nvSpPr>
        <p:spPr>
          <a:ln/>
        </p:spPr>
      </p:sp>
      <p:sp>
        <p:nvSpPr>
          <p:cNvPr id="138243" name="عنصر نائب للملاحظات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EG" altLang="en-US" smtClean="0"/>
          </a:p>
        </p:txBody>
      </p:sp>
      <p:sp>
        <p:nvSpPr>
          <p:cNvPr id="138244" name="عنصر نائب لرقم الشريحة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7A65A85E-D91A-4A62-A40F-3CF2028F3B43}" type="slidenum">
              <a:rPr lang="ar-SA" altLang="en-US" sz="1200"/>
              <a:pPr algn="r" eaLnBrk="1" hangingPunct="1"/>
              <a:t>25</a:t>
            </a:fld>
            <a:endParaRPr lang="en-US" altLang="en-US" sz="1200"/>
          </a:p>
        </p:txBody>
      </p:sp>
    </p:spTree>
    <p:extLst>
      <p:ext uri="{BB962C8B-B14F-4D97-AF65-F5344CB8AC3E}">
        <p14:creationId xmlns:p14="http://schemas.microsoft.com/office/powerpoint/2010/main" val="766899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extLst>
      <p:ext uri="{BB962C8B-B14F-4D97-AF65-F5344CB8AC3E}">
        <p14:creationId xmlns:p14="http://schemas.microsoft.com/office/powerpoint/2010/main" val="2440664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extLst>
      <p:ext uri="{BB962C8B-B14F-4D97-AF65-F5344CB8AC3E}">
        <p14:creationId xmlns:p14="http://schemas.microsoft.com/office/powerpoint/2010/main" val="2513313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extLst>
      <p:ext uri="{BB962C8B-B14F-4D97-AF65-F5344CB8AC3E}">
        <p14:creationId xmlns:p14="http://schemas.microsoft.com/office/powerpoint/2010/main" val="3559530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extLst>
      <p:ext uri="{BB962C8B-B14F-4D97-AF65-F5344CB8AC3E}">
        <p14:creationId xmlns:p14="http://schemas.microsoft.com/office/powerpoint/2010/main" val="1710622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extLst>
      <p:ext uri="{BB962C8B-B14F-4D97-AF65-F5344CB8AC3E}">
        <p14:creationId xmlns:p14="http://schemas.microsoft.com/office/powerpoint/2010/main" val="1948974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extLst>
      <p:ext uri="{BB962C8B-B14F-4D97-AF65-F5344CB8AC3E}">
        <p14:creationId xmlns:p14="http://schemas.microsoft.com/office/powerpoint/2010/main" val="927904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extLst>
      <p:ext uri="{BB962C8B-B14F-4D97-AF65-F5344CB8AC3E}">
        <p14:creationId xmlns:p14="http://schemas.microsoft.com/office/powerpoint/2010/main" val="2896041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extLst>
      <p:ext uri="{BB962C8B-B14F-4D97-AF65-F5344CB8AC3E}">
        <p14:creationId xmlns:p14="http://schemas.microsoft.com/office/powerpoint/2010/main" val="3057879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extLst>
      <p:ext uri="{BB962C8B-B14F-4D97-AF65-F5344CB8AC3E}">
        <p14:creationId xmlns:p14="http://schemas.microsoft.com/office/powerpoint/2010/main" val="1295570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photo 1-2.JPG"/>
          <p:cNvPicPr>
            <a:picLocks noChangeAspect="1"/>
          </p:cNvPicPr>
          <p:nvPr userDrawn="1"/>
        </p:nvPicPr>
        <p:blipFill rotWithShape="1">
          <a:blip r:embed="rId2">
            <a:clrChange>
              <a:clrFrom>
                <a:srgbClr val="E3E1DD"/>
              </a:clrFrom>
              <a:clrTo>
                <a:srgbClr val="E3E1DD">
                  <a:alpha val="0"/>
                </a:srgbClr>
              </a:clrTo>
            </a:clrChange>
            <a:duotone>
              <a:schemeClr val="bg2">
                <a:shade val="45000"/>
                <a:satMod val="135000"/>
              </a:schemeClr>
              <a:prstClr val="white"/>
            </a:duotone>
            <a:alphaModFix amt="34000"/>
            <a:extLst>
              <a:ext uri="{28A0092B-C50C-407E-A947-70E740481C1C}">
                <a14:useLocalDpi xmlns:a14="http://schemas.microsoft.com/office/drawing/2010/main" val="0"/>
              </a:ext>
            </a:extLst>
          </a:blip>
          <a:srcRect t="12030" b="6485"/>
          <a:stretch/>
        </p:blipFill>
        <p:spPr>
          <a:xfrm>
            <a:off x="212467" y="1759604"/>
            <a:ext cx="8128000" cy="4946609"/>
          </a:xfrm>
          <a:prstGeom prst="rect">
            <a:avLst/>
          </a:prstGeom>
          <a:gradFill flip="none" rotWithShape="0">
            <a:gsLst>
              <a:gs pos="0">
                <a:schemeClr val="tx1">
                  <a:lumMod val="50000"/>
                  <a:lumOff val="50000"/>
                  <a:alpha val="53000"/>
                </a:schemeClr>
              </a:gs>
              <a:gs pos="100000">
                <a:srgbClr val="FFFFFF"/>
              </a:gs>
            </a:gsLst>
            <a:lin ang="0" scaled="1"/>
            <a:tileRect/>
          </a:gradFill>
          <a:ln>
            <a:noFill/>
          </a:ln>
        </p:spPr>
      </p:pic>
      <p:sp>
        <p:nvSpPr>
          <p:cNvPr id="2" name="Title 1"/>
          <p:cNvSpPr>
            <a:spLocks noGrp="1"/>
          </p:cNvSpPr>
          <p:nvPr>
            <p:ph type="ctrTitle"/>
          </p:nvPr>
        </p:nvSpPr>
        <p:spPr>
          <a:xfrm>
            <a:off x="685800" y="1905000"/>
            <a:ext cx="7543800" cy="2593975"/>
          </a:xfrm>
        </p:spPr>
        <p:txBody>
          <a:bodyPr anchor="b"/>
          <a:lstStyle>
            <a:lvl1pPr>
              <a:defRPr sz="4400">
                <a:ln>
                  <a:noFill/>
                </a:ln>
                <a:solidFill>
                  <a:srgbClr val="008080"/>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4785FC-7103-3C40-91B5-D53FF3B935E4}" type="datetimeFigureOut">
              <a:rPr lang="en-US" smtClean="0"/>
              <a:t>09-05-2017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29487-DAEF-A949-813F-34781590A19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4785FC-7103-3C40-91B5-D53FF3B935E4}" type="datetimeFigureOut">
              <a:rPr lang="en-US" smtClean="0"/>
              <a:t>09-05-2017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29487-DAEF-A949-813F-34781590A19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4785FC-7103-3C40-91B5-D53FF3B935E4}" type="datetimeFigureOut">
              <a:rPr lang="en-US" smtClean="0"/>
              <a:t>09-05-2017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29487-DAEF-A949-813F-34781590A19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4785FC-7103-3C40-91B5-D53FF3B935E4}" type="datetimeFigureOut">
              <a:rPr lang="en-US" smtClean="0"/>
              <a:t>09-05-2017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29487-DAEF-A949-813F-34781590A19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A4785FC-7103-3C40-91B5-D53FF3B935E4}" type="datetimeFigureOut">
              <a:rPr lang="en-US" smtClean="0"/>
              <a:t>09-05-2017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29487-DAEF-A949-813F-34781590A19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A4785FC-7103-3C40-91B5-D53FF3B935E4}" type="datetimeFigureOut">
              <a:rPr lang="en-US" smtClean="0"/>
              <a:t>09-05-2017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A29487-DAEF-A949-813F-34781590A19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rgbClr val="00808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rgbClr val="00808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4785FC-7103-3C40-91B5-D53FF3B935E4}" type="datetimeFigureOut">
              <a:rPr lang="en-US" smtClean="0"/>
              <a:t>09-05-2017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A29487-DAEF-A949-813F-34781590A19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4785FC-7103-3C40-91B5-D53FF3B935E4}" type="datetimeFigureOut">
              <a:rPr lang="en-US" smtClean="0"/>
              <a:t>09-05-2017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A29487-DAEF-A949-813F-34781590A19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4785FC-7103-3C40-91B5-D53FF3B935E4}" type="datetimeFigureOut">
              <a:rPr lang="en-US" smtClean="0"/>
              <a:t>09-05-2017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A29487-DAEF-A949-813F-34781590A19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A4785FC-7103-3C40-91B5-D53FF3B935E4}" type="datetimeFigureOut">
              <a:rPr lang="en-US" smtClean="0"/>
              <a:t>09-05-2017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A29487-DAEF-A949-813F-34781590A19E}"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p:txBody>
          <a:bodyPr/>
          <a:lstStyle/>
          <a:p>
            <a:fld id="{4A4785FC-7103-3C40-91B5-D53FF3B935E4}" type="datetimeFigureOut">
              <a:rPr lang="en-US" smtClean="0"/>
              <a:t>09-05-2017</a:t>
            </a:fld>
            <a:endParaRPr lang="en-US"/>
          </a:p>
        </p:txBody>
      </p:sp>
      <p:sp>
        <p:nvSpPr>
          <p:cNvPr id="9" name="Slide Number Placeholder 8"/>
          <p:cNvSpPr>
            <a:spLocks noGrp="1"/>
          </p:cNvSpPr>
          <p:nvPr>
            <p:ph type="sldNum" sz="quarter" idx="11"/>
          </p:nvPr>
        </p:nvSpPr>
        <p:spPr/>
        <p:txBody>
          <a:bodyPr/>
          <a:lstStyle/>
          <a:p>
            <a:fld id="{C7A29487-DAEF-A949-813F-34781590A19E}"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8458200" y="0"/>
            <a:ext cx="685800" cy="6858000"/>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b="0" i="0">
                <a:solidFill>
                  <a:srgbClr val="FFFFFF"/>
                </a:solidFill>
                <a:latin typeface="Aileron SemiBold"/>
                <a:cs typeface="Aileron SemiBold"/>
              </a:defRPr>
            </a:lvl1pPr>
          </a:lstStyle>
          <a:p>
            <a:fld id="{C7A29487-DAEF-A949-813F-34781590A19E}" type="slidenum">
              <a:rPr lang="en-US" smtClean="0"/>
              <a:pPr/>
              <a:t>‹#›</a:t>
            </a:fld>
            <a:endParaRPr lang="en-US" dirty="0"/>
          </a:p>
        </p:txBody>
      </p:sp>
      <p:sp>
        <p:nvSpPr>
          <p:cNvPr id="5" name="Footer Placeholder 4"/>
          <p:cNvSpPr>
            <a:spLocks noGrp="1"/>
          </p:cNvSpPr>
          <p:nvPr>
            <p:ph type="ftr" sz="quarter" idx="3"/>
          </p:nvPr>
        </p:nvSpPr>
        <p:spPr>
          <a:xfrm rot="16200000">
            <a:off x="7205910" y="3667760"/>
            <a:ext cx="3129281" cy="365760"/>
          </a:xfrm>
          <a:prstGeom prst="rect">
            <a:avLst/>
          </a:prstGeom>
        </p:spPr>
        <p:txBody>
          <a:bodyPr vert="horz" lIns="91440" tIns="45720" rIns="91440" bIns="45720" rtlCol="0" anchor="ctr"/>
          <a:lstStyle>
            <a:lvl1pPr algn="r">
              <a:defRPr sz="1200">
                <a:solidFill>
                  <a:schemeClr val="bg1">
                    <a:lumMod val="85000"/>
                  </a:schemeClr>
                </a:solidFill>
                <a:latin typeface="Aileron UltraLight"/>
                <a:cs typeface="Aileron UltraLight"/>
              </a:defRPr>
            </a:lvl1pPr>
          </a:lstStyle>
          <a:p>
            <a:r>
              <a:rPr lang="en-US" smtClean="0"/>
              <a:t>National Telecom Regulatory Authority</a:t>
            </a:r>
            <a:endParaRPr lang="en-US" dirty="0"/>
          </a:p>
        </p:txBody>
      </p:sp>
      <p:sp>
        <p:nvSpPr>
          <p:cNvPr id="4" name="Date Placeholder 3"/>
          <p:cNvSpPr>
            <a:spLocks noGrp="1"/>
          </p:cNvSpPr>
          <p:nvPr>
            <p:ph type="dt" sz="half" idx="2"/>
          </p:nvPr>
        </p:nvSpPr>
        <p:spPr>
          <a:xfrm rot="16200000">
            <a:off x="7993499" y="1203772"/>
            <a:ext cx="1554103" cy="365760"/>
          </a:xfrm>
          <a:prstGeom prst="rect">
            <a:avLst/>
          </a:prstGeom>
        </p:spPr>
        <p:txBody>
          <a:bodyPr vert="horz" lIns="91440" tIns="45720" rIns="91440" bIns="45720" rtlCol="0" anchor="ctr"/>
          <a:lstStyle>
            <a:lvl1pPr algn="l">
              <a:defRPr sz="1200" b="0" i="0">
                <a:solidFill>
                  <a:srgbClr val="D9D9D9"/>
                </a:solidFill>
                <a:latin typeface="Aileron UltraLight"/>
                <a:cs typeface="Aileron UltraLight"/>
              </a:defRPr>
            </a:lvl1pPr>
          </a:lstStyle>
          <a:p>
            <a:fld id="{4A4785FC-7103-3C40-91B5-D53FF3B935E4}" type="datetimeFigureOut">
              <a:rPr lang="en-US" smtClean="0"/>
              <a:pPr/>
              <a:t>09-05-2017</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b="0" i="0" kern="1200" cap="none" spc="-100" baseline="0">
          <a:ln>
            <a:noFill/>
          </a:ln>
          <a:solidFill>
            <a:srgbClr val="008080"/>
          </a:solidFill>
          <a:effectLst/>
          <a:latin typeface="Aileron Black"/>
          <a:ea typeface="+mj-ea"/>
          <a:cs typeface="Aileron Black"/>
        </a:defRPr>
      </a:lvl1pPr>
    </p:titleStyle>
    <p:bodyStyle>
      <a:lvl1pPr marL="404813" indent="-290513" algn="l" defTabSz="914400" rtl="0" eaLnBrk="1" latinLnBrk="0" hangingPunct="1">
        <a:spcBef>
          <a:spcPct val="20000"/>
        </a:spcBef>
        <a:buClr>
          <a:srgbClr val="008080"/>
        </a:buClr>
        <a:buFont typeface="Wingdings" charset="2"/>
        <a:buChar char="⨠"/>
        <a:defRPr sz="2200" b="0" i="0" kern="1200">
          <a:solidFill>
            <a:schemeClr val="tx1"/>
          </a:solidFill>
          <a:latin typeface="Aileron SemiBold"/>
          <a:ea typeface="+mn-ea"/>
          <a:cs typeface="Aileron SemiBold"/>
        </a:defRPr>
      </a:lvl1pPr>
      <a:lvl2pPr marL="640080" indent="-228600" algn="l" defTabSz="914400" rtl="0" eaLnBrk="1" latinLnBrk="0" hangingPunct="1">
        <a:spcBef>
          <a:spcPct val="20000"/>
        </a:spcBef>
        <a:buClr>
          <a:srgbClr val="008080"/>
        </a:buClr>
        <a:buFont typeface="Wingdings" charset="2"/>
        <a:buChar char="§"/>
        <a:defRPr sz="2000" b="0" i="0" kern="1200">
          <a:solidFill>
            <a:schemeClr val="tx1">
              <a:lumMod val="65000"/>
              <a:lumOff val="35000"/>
            </a:schemeClr>
          </a:solidFill>
          <a:latin typeface="Aileron SemiBold"/>
          <a:ea typeface="+mn-ea"/>
          <a:cs typeface="Aileron SemiBold"/>
        </a:defRPr>
      </a:lvl2pPr>
      <a:lvl3pPr marL="1005840" indent="-228600" algn="l" defTabSz="914400" rtl="0" eaLnBrk="1" latinLnBrk="0" hangingPunct="1">
        <a:spcBef>
          <a:spcPct val="20000"/>
        </a:spcBef>
        <a:buClr>
          <a:srgbClr val="008080"/>
        </a:buClr>
        <a:buFont typeface="Courier New"/>
        <a:buChar char="o"/>
        <a:defRPr sz="1800" b="0" i="0" kern="1200">
          <a:solidFill>
            <a:schemeClr val="tx1">
              <a:lumMod val="50000"/>
              <a:lumOff val="50000"/>
            </a:schemeClr>
          </a:solidFill>
          <a:latin typeface="Aileron SemiBold"/>
          <a:ea typeface="+mn-ea"/>
          <a:cs typeface="Aileron SemiBold"/>
        </a:defRPr>
      </a:lvl3pPr>
      <a:lvl4pPr marL="1280160" indent="-228600" algn="l" defTabSz="914400" rtl="0" eaLnBrk="1" latinLnBrk="0" hangingPunct="1">
        <a:spcBef>
          <a:spcPct val="20000"/>
        </a:spcBef>
        <a:buClr>
          <a:srgbClr val="008080"/>
        </a:buClr>
        <a:buFont typeface="Arial" pitchFamily="34" charset="0"/>
        <a:buChar char="•"/>
        <a:defRPr sz="1600" b="0" i="0" kern="1200">
          <a:solidFill>
            <a:schemeClr val="tx1"/>
          </a:solidFill>
          <a:latin typeface="Aileron SemiBold"/>
          <a:ea typeface="+mn-ea"/>
          <a:cs typeface="Aileron SemiBold"/>
        </a:defRPr>
      </a:lvl4pPr>
      <a:lvl5pPr marL="1554480" indent="-228600" algn="l" defTabSz="914400" rtl="0" eaLnBrk="1" latinLnBrk="0" hangingPunct="1">
        <a:spcBef>
          <a:spcPct val="20000"/>
        </a:spcBef>
        <a:buClr>
          <a:srgbClr val="008080"/>
        </a:buClr>
        <a:buFont typeface="Arial" pitchFamily="34" charset="0"/>
        <a:buChar char="•"/>
        <a:defRPr sz="1400" b="0" i="0" kern="1200" baseline="0">
          <a:solidFill>
            <a:schemeClr val="tx1"/>
          </a:solidFill>
          <a:latin typeface="Aileron SemiBold"/>
          <a:ea typeface="+mn-ea"/>
          <a:cs typeface="Aileron SemiBol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slide" Target="slide30.xml"/><Relationship Id="rId3" Type="http://schemas.openxmlformats.org/officeDocument/2006/relationships/slide" Target="slide31.xml"/><Relationship Id="rId7" Type="http://schemas.openxmlformats.org/officeDocument/2006/relationships/slide" Target="slide39.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slide" Target="slide45.xml"/><Relationship Id="rId11" Type="http://schemas.openxmlformats.org/officeDocument/2006/relationships/slide" Target="slide27.xml"/><Relationship Id="rId5" Type="http://schemas.openxmlformats.org/officeDocument/2006/relationships/slide" Target="slide43.xml"/><Relationship Id="rId10" Type="http://schemas.openxmlformats.org/officeDocument/2006/relationships/slide" Target="slide35.xml"/><Relationship Id="rId4" Type="http://schemas.openxmlformats.org/officeDocument/2006/relationships/image" Target="../media/image13.jpeg"/><Relationship Id="rId9" Type="http://schemas.openxmlformats.org/officeDocument/2006/relationships/slide" Target="slide26.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parentalcontrolbar.org/" TargetMode="External"/><Relationship Id="rId2" Type="http://schemas.openxmlformats.org/officeDocument/2006/relationships/hyperlink" Target="http://www.k9webprotection.com/"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www.we-blocker.com/" TargetMode="External"/><Relationship Id="rId4" Type="http://schemas.openxmlformats.org/officeDocument/2006/relationships/hyperlink" Target="http://www.safefamilies.org/"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2109" y="2031954"/>
            <a:ext cx="7543800" cy="2421981"/>
          </a:xfrm>
        </p:spPr>
        <p:txBody>
          <a:bodyPr/>
          <a:lstStyle/>
          <a:p>
            <a:pPr algn="ctr" rtl="1"/>
            <a:r>
              <a:rPr lang="ar-EG" u="sng" dirty="0" smtClean="0"/>
              <a:t>بسم الله الرحمن الرحيم</a:t>
            </a:r>
            <a:br>
              <a:rPr lang="ar-EG" u="sng" dirty="0" smtClean="0"/>
            </a:br>
            <a:r>
              <a:rPr lang="en-US" u="sng" dirty="0">
                <a:latin typeface="Tahoma" panose="020B0604030504040204" pitchFamily="34" charset="0"/>
                <a:ea typeface="Tahoma" panose="020B0604030504040204" pitchFamily="34" charset="0"/>
                <a:cs typeface="Tahoma" panose="020B0604030504040204" pitchFamily="34" charset="0"/>
              </a:rPr>
              <a:t/>
            </a:r>
            <a:br>
              <a:rPr lang="en-US" u="sng" dirty="0">
                <a:latin typeface="Tahoma" panose="020B0604030504040204" pitchFamily="34" charset="0"/>
                <a:ea typeface="Tahoma" panose="020B0604030504040204" pitchFamily="34" charset="0"/>
                <a:cs typeface="Tahoma" panose="020B0604030504040204" pitchFamily="34" charset="0"/>
              </a:rPr>
            </a:br>
            <a:r>
              <a:rPr lang="ar-EG" dirty="0" smtClean="0"/>
              <a:t>الجهاز القومي لتنظيم الاتصالات</a:t>
            </a:r>
            <a:br>
              <a:rPr lang="ar-EG" dirty="0" smtClean="0"/>
            </a:br>
            <a:r>
              <a:rPr lang="ar-EG" dirty="0" smtClean="0"/>
              <a:t>جمهورية مصر العربية </a:t>
            </a:r>
            <a:endParaRPr lang="en-US" dirty="0"/>
          </a:p>
        </p:txBody>
      </p:sp>
      <p:sp>
        <p:nvSpPr>
          <p:cNvPr id="3" name="Subtitle 2"/>
          <p:cNvSpPr>
            <a:spLocks noGrp="1"/>
          </p:cNvSpPr>
          <p:nvPr>
            <p:ph type="subTitle" idx="1"/>
          </p:nvPr>
        </p:nvSpPr>
        <p:spPr>
          <a:xfrm>
            <a:off x="1455232" y="5005739"/>
            <a:ext cx="6461760" cy="1066800"/>
          </a:xfrm>
        </p:spPr>
        <p:txBody>
          <a:bodyPr>
            <a:noAutofit/>
          </a:bodyPr>
          <a:lstStyle/>
          <a:p>
            <a:pPr algn="r" rtl="1"/>
            <a:r>
              <a:rPr lang="ar-EG" sz="2400" dirty="0" smtClean="0">
                <a:solidFill>
                  <a:schemeClr val="bg2">
                    <a:lumMod val="25000"/>
                  </a:schemeClr>
                </a:solidFill>
              </a:rPr>
              <a:t> </a:t>
            </a:r>
            <a:r>
              <a:rPr lang="ar-EG" sz="2400" b="1" dirty="0" smtClean="0">
                <a:solidFill>
                  <a:schemeClr val="bg2">
                    <a:lumMod val="25000"/>
                  </a:schemeClr>
                </a:solidFill>
              </a:rPr>
              <a:t>م. علي أنيس</a:t>
            </a:r>
          </a:p>
          <a:p>
            <a:pPr algn="r" rtl="1"/>
            <a:r>
              <a:rPr lang="ar-EG" sz="2400" b="1" dirty="0" smtClean="0">
                <a:solidFill>
                  <a:schemeClr val="bg2">
                    <a:lumMod val="25000"/>
                  </a:schemeClr>
                </a:solidFill>
              </a:rPr>
              <a:t>المدير التنفيذي للتفاعل المجتمعي </a:t>
            </a:r>
            <a:endParaRPr lang="en-US" sz="2400" b="1" dirty="0">
              <a:solidFill>
                <a:schemeClr val="bg2">
                  <a:lumMod val="25000"/>
                </a:schemeClr>
              </a:solidFill>
            </a:endParaRPr>
          </a:p>
        </p:txBody>
      </p:sp>
      <p:pic>
        <p:nvPicPr>
          <p:cNvPr id="4" name="Picture 3" descr="NTRA Logo 2016 CMY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497" y="383861"/>
            <a:ext cx="3240000" cy="1595842"/>
          </a:xfrm>
          <a:prstGeom prst="rect">
            <a:avLst/>
          </a:prstGeom>
        </p:spPr>
      </p:pic>
    </p:spTree>
    <p:extLst>
      <p:ext uri="{BB962C8B-B14F-4D97-AF65-F5344CB8AC3E}">
        <p14:creationId xmlns:p14="http://schemas.microsoft.com/office/powerpoint/2010/main" val="26225614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gn="r" rtl="1" eaLnBrk="1" hangingPunct="1"/>
            <a:r>
              <a:rPr lang="ar-SA" altLang="en-US" sz="3600" dirty="0" smtClean="0"/>
              <a:t>أنواع جرائم الانترنت</a:t>
            </a:r>
            <a:br>
              <a:rPr lang="ar-SA" altLang="en-US" sz="3600" dirty="0" smtClean="0"/>
            </a:br>
            <a:endParaRPr lang="en-US" altLang="en-US" sz="3600" dirty="0" smtClean="0"/>
          </a:p>
        </p:txBody>
      </p:sp>
      <p:sp>
        <p:nvSpPr>
          <p:cNvPr id="19459" name="Rectangle 3"/>
          <p:cNvSpPr>
            <a:spLocks noGrp="1" noChangeArrowheads="1"/>
          </p:cNvSpPr>
          <p:nvPr>
            <p:ph type="body" idx="1"/>
          </p:nvPr>
        </p:nvSpPr>
        <p:spPr>
          <a:xfrm>
            <a:off x="533400" y="1752600"/>
            <a:ext cx="8229600" cy="4525963"/>
          </a:xfrm>
        </p:spPr>
        <p:txBody>
          <a:bodyPr/>
          <a:lstStyle/>
          <a:p>
            <a:pPr algn="r" rtl="1" eaLnBrk="1" hangingPunct="1">
              <a:lnSpc>
                <a:spcPct val="140000"/>
              </a:lnSpc>
            </a:pPr>
            <a:r>
              <a:rPr lang="ar-SA" altLang="en-US" sz="2400" b="1" dirty="0" smtClean="0"/>
              <a:t>صناعة الفيروسات و</a:t>
            </a:r>
            <a:r>
              <a:rPr lang="ar-EG" altLang="en-US" sz="2400" b="1" dirty="0" smtClean="0"/>
              <a:t> التخريب الالكتروني: تستعمل طرق التخريب من قبل قراصنة الحاسب، من خلال القنابل الالكترونية </a:t>
            </a:r>
            <a:r>
              <a:rPr lang="ar-SA" altLang="en-US" sz="2400" b="1" dirty="0" smtClean="0"/>
              <a:t>ونشر</a:t>
            </a:r>
            <a:r>
              <a:rPr lang="ar-EG" altLang="en-US" sz="2400" b="1" dirty="0" smtClean="0"/>
              <a:t> الرسائل المفخخة و إتلاف المعلومات و البيانات و تشويها و تعطيل الحواسب. </a:t>
            </a:r>
          </a:p>
          <a:p>
            <a:pPr algn="r" rtl="1" eaLnBrk="1" hangingPunct="1">
              <a:lnSpc>
                <a:spcPct val="140000"/>
              </a:lnSpc>
            </a:pPr>
            <a:r>
              <a:rPr lang="ar-EG" altLang="en-US" sz="2400" b="1" dirty="0" smtClean="0"/>
              <a:t>جرائم الملكية الفكرية: وهو ما يعرف بالقرصنة و تشمل نسخ البرامج بطريقة غير قانونية وسرقة البرمجيات التطبيقية.</a:t>
            </a:r>
            <a:r>
              <a:rPr lang="en-US" altLang="en-US" sz="2400" dirty="0" smtClean="0"/>
              <a:t> </a:t>
            </a:r>
            <a:endParaRPr lang="ar-SA" altLang="en-US" sz="2400" dirty="0" smtClean="0"/>
          </a:p>
          <a:p>
            <a:pPr algn="r" rtl="1" eaLnBrk="1" hangingPunct="1">
              <a:lnSpc>
                <a:spcPct val="140000"/>
              </a:lnSpc>
            </a:pPr>
            <a:r>
              <a:rPr lang="ar-SA" altLang="en-US" sz="2400" b="1" dirty="0" smtClean="0"/>
              <a:t>تهديد الأمن </a:t>
            </a:r>
            <a:r>
              <a:rPr lang="ar-SA" altLang="en-US" sz="2400" b="1" dirty="0" err="1" smtClean="0"/>
              <a:t>القومى</a:t>
            </a:r>
            <a:r>
              <a:rPr lang="ar-SA" altLang="en-US" sz="2400" b="1" dirty="0" smtClean="0"/>
              <a:t> و </a:t>
            </a:r>
            <a:r>
              <a:rPr lang="ar-SA" altLang="en-US" sz="2400" b="1" dirty="0" err="1" smtClean="0"/>
              <a:t>العسكرى</a:t>
            </a:r>
            <a:r>
              <a:rPr lang="ar-SA" altLang="en-US" sz="2400" b="1" dirty="0" smtClean="0"/>
              <a:t> .</a:t>
            </a:r>
            <a:endParaRPr lang="ar-EG" altLang="en-US" sz="2400" b="1" dirty="0" smtClean="0"/>
          </a:p>
          <a:p>
            <a:pPr algn="r" rtl="1" eaLnBrk="1" hangingPunct="1">
              <a:lnSpc>
                <a:spcPct val="140000"/>
              </a:lnSpc>
            </a:pPr>
            <a:r>
              <a:rPr lang="ar-EG" altLang="en-US" sz="2400" b="1" dirty="0" err="1" smtClean="0"/>
              <a:t>إلاستغلال</a:t>
            </a:r>
            <a:r>
              <a:rPr lang="ar-EG" altLang="en-US" sz="2400" b="1" dirty="0" smtClean="0"/>
              <a:t> و الاتجار في الاطفال .</a:t>
            </a:r>
            <a:endParaRPr lang="en-US" altLang="en-US" sz="2400" b="1" dirty="0" smtClean="0"/>
          </a:p>
          <a:p>
            <a:pPr algn="r" rtl="1" eaLnBrk="1" hangingPunct="1">
              <a:lnSpc>
                <a:spcPct val="140000"/>
              </a:lnSpc>
              <a:buFontTx/>
              <a:buNone/>
            </a:pPr>
            <a:endParaRPr lang="en-US" altLang="en-US" sz="2400" b="1" dirty="0" smtClean="0"/>
          </a:p>
        </p:txBody>
      </p:sp>
      <p:pic>
        <p:nvPicPr>
          <p:cNvPr id="4" name="Picture 3" descr="NTRA Logo 2016 CMY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497" y="383861"/>
            <a:ext cx="3240000" cy="1595842"/>
          </a:xfrm>
          <a:prstGeom prst="rect">
            <a:avLst/>
          </a:prstGeom>
        </p:spPr>
      </p:pic>
    </p:spTree>
    <p:extLst>
      <p:ext uri="{BB962C8B-B14F-4D97-AF65-F5344CB8AC3E}">
        <p14:creationId xmlns:p14="http://schemas.microsoft.com/office/powerpoint/2010/main" val="2104960656"/>
      </p:ext>
    </p:extLst>
  </p:cSld>
  <p:clrMapOvr>
    <a:masterClrMapping/>
  </p:clrMapOvr>
  <p:transition spd="med">
    <p:cover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gn="r" rtl="1" eaLnBrk="1" hangingPunct="1"/>
            <a:r>
              <a:rPr lang="ar-SA" altLang="en-US" sz="3600" dirty="0" smtClean="0"/>
              <a:t>أنواع جرائم الانترنت </a:t>
            </a:r>
            <a:r>
              <a:rPr lang="ar-SA" altLang="en-US" sz="2400" dirty="0" smtClean="0"/>
              <a:t>(تابع)</a:t>
            </a:r>
            <a:r>
              <a:rPr lang="ar-SA" altLang="en-US" sz="3600" dirty="0" smtClean="0"/>
              <a:t> </a:t>
            </a:r>
            <a:br>
              <a:rPr lang="ar-SA" altLang="en-US" sz="3600" dirty="0" smtClean="0"/>
            </a:br>
            <a:endParaRPr lang="en-US" altLang="en-US" sz="3600" dirty="0" smtClean="0"/>
          </a:p>
        </p:txBody>
      </p:sp>
      <p:sp>
        <p:nvSpPr>
          <p:cNvPr id="20483" name="Rectangle 3"/>
          <p:cNvSpPr>
            <a:spLocks noGrp="1" noChangeArrowheads="1"/>
          </p:cNvSpPr>
          <p:nvPr>
            <p:ph type="body" idx="1"/>
          </p:nvPr>
        </p:nvSpPr>
        <p:spPr>
          <a:xfrm>
            <a:off x="457200" y="1295400"/>
            <a:ext cx="8229600" cy="4525963"/>
          </a:xfrm>
        </p:spPr>
        <p:txBody>
          <a:bodyPr/>
          <a:lstStyle/>
          <a:p>
            <a:pPr algn="r" rtl="1" eaLnBrk="1" hangingPunct="1">
              <a:lnSpc>
                <a:spcPct val="130000"/>
              </a:lnSpc>
            </a:pPr>
            <a:r>
              <a:rPr lang="ar-SA" altLang="en-US" sz="2400" b="1" dirty="0" err="1" smtClean="0"/>
              <a:t>الإختراقات</a:t>
            </a:r>
            <a:r>
              <a:rPr lang="ar-SA" altLang="en-US" sz="2400" b="1" dirty="0" smtClean="0"/>
              <a:t> و </a:t>
            </a:r>
            <a:r>
              <a:rPr lang="ar-EG" altLang="en-US" sz="2400" b="1" dirty="0" smtClean="0"/>
              <a:t>التجسس بغرض الحصول على المعلومات الهامة ذات الطبيعة السرية. </a:t>
            </a:r>
            <a:r>
              <a:rPr lang="ar-SA" altLang="en-US" sz="2400" b="1" dirty="0" smtClean="0"/>
              <a:t> </a:t>
            </a:r>
          </a:p>
          <a:p>
            <a:pPr algn="r" rtl="1" eaLnBrk="1" hangingPunct="1">
              <a:lnSpc>
                <a:spcPct val="130000"/>
              </a:lnSpc>
            </a:pPr>
            <a:r>
              <a:rPr lang="ar-SA" altLang="en-US" sz="2400" b="1" dirty="0" smtClean="0"/>
              <a:t>انتحال الشخصيات و المضايقة والملاحقة.</a:t>
            </a:r>
          </a:p>
          <a:p>
            <a:pPr algn="r" rtl="1" eaLnBrk="1" hangingPunct="1">
              <a:lnSpc>
                <a:spcPct val="130000"/>
              </a:lnSpc>
            </a:pPr>
            <a:r>
              <a:rPr lang="ar-SA" altLang="en-US" sz="2400" b="1" dirty="0" smtClean="0"/>
              <a:t>التغرير </a:t>
            </a:r>
            <a:r>
              <a:rPr lang="ar-SA" altLang="en-US" sz="2400" b="1" dirty="0" err="1" smtClean="0"/>
              <a:t>والإستدراج</a:t>
            </a:r>
            <a:r>
              <a:rPr lang="ar-SA" altLang="en-US" sz="2400" b="1" dirty="0" smtClean="0"/>
              <a:t> وتشويه السمعة.</a:t>
            </a:r>
          </a:p>
          <a:p>
            <a:pPr algn="r" rtl="1" eaLnBrk="1" hangingPunct="1">
              <a:lnSpc>
                <a:spcPct val="130000"/>
              </a:lnSpc>
            </a:pPr>
            <a:r>
              <a:rPr lang="ar-SA" altLang="en-US" sz="2400" b="1" dirty="0" smtClean="0"/>
              <a:t>صناعة ونشر الإباحية.</a:t>
            </a:r>
          </a:p>
          <a:p>
            <a:pPr algn="r" rtl="1" eaLnBrk="1" hangingPunct="1">
              <a:lnSpc>
                <a:spcPct val="130000"/>
              </a:lnSpc>
            </a:pPr>
            <a:r>
              <a:rPr lang="ar-SA" altLang="en-US" sz="2400" b="1" dirty="0" smtClean="0"/>
              <a:t>النصب والاحتيال</a:t>
            </a:r>
            <a:r>
              <a:rPr lang="ar-EG" altLang="en-US" sz="2400" b="1" dirty="0" smtClean="0"/>
              <a:t> والاعتداء على الآخرين</a:t>
            </a:r>
            <a:r>
              <a:rPr lang="ar-SA" altLang="en-US" sz="2400" b="1" dirty="0" smtClean="0"/>
              <a:t>.</a:t>
            </a:r>
            <a:endParaRPr lang="ar-EG" altLang="en-US" sz="2400" b="1" dirty="0" smtClean="0"/>
          </a:p>
          <a:p>
            <a:pPr algn="r" rtl="1" eaLnBrk="1" hangingPunct="1">
              <a:lnSpc>
                <a:spcPct val="130000"/>
              </a:lnSpc>
            </a:pPr>
            <a:r>
              <a:rPr lang="ar-EG" altLang="en-US" sz="2400" b="1" dirty="0" smtClean="0"/>
              <a:t>الإرهاب و </a:t>
            </a:r>
            <a:r>
              <a:rPr lang="ar-EG" altLang="en-US" sz="2400" b="1" dirty="0" err="1" smtClean="0"/>
              <a:t>تقنياتة</a:t>
            </a:r>
            <a:r>
              <a:rPr lang="ar-EG" altLang="en-US" sz="2400" b="1" dirty="0" smtClean="0"/>
              <a:t> .</a:t>
            </a:r>
            <a:endParaRPr lang="ar-SA" altLang="en-US" sz="2400" b="1" dirty="0" smtClean="0"/>
          </a:p>
          <a:p>
            <a:pPr algn="r" rtl="1" eaLnBrk="1" hangingPunct="1">
              <a:lnSpc>
                <a:spcPct val="130000"/>
              </a:lnSpc>
            </a:pPr>
            <a:r>
              <a:rPr lang="ar-SA" altLang="en-US" sz="2400" b="1" dirty="0" smtClean="0"/>
              <a:t>جرائم البنوك وغسيل الأموال.</a:t>
            </a:r>
            <a:endParaRPr lang="ar-EG" altLang="en-US" sz="2400" b="1" dirty="0" smtClean="0"/>
          </a:p>
        </p:txBody>
      </p:sp>
      <p:pic>
        <p:nvPicPr>
          <p:cNvPr id="20484" name="Picture 4" descr="nimg61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905000"/>
            <a:ext cx="3886200" cy="324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NTRA Logo 2016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932" y="274638"/>
            <a:ext cx="3240000" cy="1595842"/>
          </a:xfrm>
          <a:prstGeom prst="rect">
            <a:avLst/>
          </a:prstGeom>
        </p:spPr>
      </p:pic>
    </p:spTree>
    <p:extLst>
      <p:ext uri="{BB962C8B-B14F-4D97-AF65-F5344CB8AC3E}">
        <p14:creationId xmlns:p14="http://schemas.microsoft.com/office/powerpoint/2010/main" val="3148496789"/>
      </p:ext>
    </p:extLst>
  </p:cSld>
  <p:clrMapOvr>
    <a:masterClrMapping/>
  </p:clrMapOvr>
  <p:transition spd="med">
    <p:cover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gn="r" rtl="1" eaLnBrk="1" hangingPunct="1"/>
            <a:r>
              <a:rPr lang="ar-SA" altLang="en-US" sz="3600" smtClean="0"/>
              <a:t>أشهر الأمثلة على جرائم الإنترنت</a:t>
            </a:r>
            <a:endParaRPr lang="en-US" altLang="en-US" sz="3600" smtClean="0"/>
          </a:p>
        </p:txBody>
      </p:sp>
      <p:sp>
        <p:nvSpPr>
          <p:cNvPr id="21507" name="Rectangle 3"/>
          <p:cNvSpPr>
            <a:spLocks noGrp="1" noChangeArrowheads="1"/>
          </p:cNvSpPr>
          <p:nvPr>
            <p:ph type="body" idx="1"/>
          </p:nvPr>
        </p:nvSpPr>
        <p:spPr/>
        <p:txBody>
          <a:bodyPr/>
          <a:lstStyle/>
          <a:p>
            <a:pPr algn="r" rtl="1" eaLnBrk="1" hangingPunct="1">
              <a:lnSpc>
                <a:spcPct val="140000"/>
              </a:lnSpc>
            </a:pPr>
            <a:r>
              <a:rPr lang="ar-SA" altLang="en-US" sz="2400" b="1" dirty="0" smtClean="0"/>
              <a:t> ما هي عملية الاختراق أو التجسس ؟</a:t>
            </a:r>
          </a:p>
          <a:p>
            <a:pPr algn="r" rtl="1" eaLnBrk="1" hangingPunct="1">
              <a:lnSpc>
                <a:spcPct val="140000"/>
              </a:lnSpc>
            </a:pPr>
            <a:r>
              <a:rPr lang="ar-SA" altLang="en-US" sz="2400" b="1" dirty="0" smtClean="0"/>
              <a:t>تسمى باللغة الإنجليزية (</a:t>
            </a:r>
            <a:r>
              <a:rPr lang="en-US" altLang="en-US" sz="2400" b="1" dirty="0" smtClean="0"/>
              <a:t>Hacking</a:t>
            </a:r>
            <a:r>
              <a:rPr lang="ar-SA" altLang="en-US" sz="2400" b="1" dirty="0" smtClean="0"/>
              <a:t>) </a:t>
            </a:r>
            <a:endParaRPr lang="ar-EG" altLang="en-US" sz="2400" b="1" dirty="0" smtClean="0"/>
          </a:p>
          <a:p>
            <a:pPr algn="r" rtl="1" eaLnBrk="1" hangingPunct="1">
              <a:lnSpc>
                <a:spcPct val="140000"/>
              </a:lnSpc>
            </a:pPr>
            <a:r>
              <a:rPr lang="ar-SA" altLang="en-US" sz="2400" b="1" dirty="0" smtClean="0"/>
              <a:t>حيث يقوم أحد الأشخاص الغير مصرح لهم بالدخول إلى نظام التشغيل في جهازك بطريقة غير شرعية ولأغراض غير سوية مثل التجسس أو السرقة أو التخريب حيث يتاح للشخص </a:t>
            </a:r>
            <a:r>
              <a:rPr lang="ar-SA" altLang="en-US" sz="2400" b="1" dirty="0" err="1" smtClean="0"/>
              <a:t>المتجسس</a:t>
            </a:r>
            <a:r>
              <a:rPr lang="ar-SA" altLang="en-US" sz="2400" b="1" dirty="0" smtClean="0"/>
              <a:t> (الهاكر) أن ينقل أو يمسح أو يضيف ملفات أو برامج كما أنه بإمكانه أن يتحكم في نظام التشغيل فيقوم بإصدار أوامر مثل إعطاء أمر الطباعة أو التصوير أو التخزين ..</a:t>
            </a:r>
            <a:r>
              <a:rPr lang="ar-SA" altLang="en-US" sz="2400" dirty="0" smtClean="0"/>
              <a:t> </a:t>
            </a:r>
            <a:endParaRPr lang="en-US" altLang="en-US" sz="2400" dirty="0" smtClean="0"/>
          </a:p>
        </p:txBody>
      </p:sp>
      <p:pic>
        <p:nvPicPr>
          <p:cNvPr id="4" name="Picture 3" descr="NTRA Logo 2016 CMY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497" y="383861"/>
            <a:ext cx="3240000" cy="1595842"/>
          </a:xfrm>
          <a:prstGeom prst="rect">
            <a:avLst/>
          </a:prstGeom>
        </p:spPr>
      </p:pic>
    </p:spTree>
    <p:extLst>
      <p:ext uri="{BB962C8B-B14F-4D97-AF65-F5344CB8AC3E}">
        <p14:creationId xmlns:p14="http://schemas.microsoft.com/office/powerpoint/2010/main" val="2617859052"/>
      </p:ext>
    </p:extLst>
  </p:cSld>
  <p:clrMapOvr>
    <a:masterClrMapping/>
  </p:clrMapOvr>
  <p:transition spd="med">
    <p:cover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1253900"/>
            <a:ext cx="7620000" cy="1143000"/>
          </a:xfrm>
        </p:spPr>
        <p:txBody>
          <a:bodyPr/>
          <a:lstStyle/>
          <a:p>
            <a:pPr algn="r" rtl="1" eaLnBrk="1" hangingPunct="1"/>
            <a:r>
              <a:rPr lang="ar-SA" altLang="en-US" sz="3600" dirty="0" smtClean="0"/>
              <a:t>الوصفة المثالية لتجنب أمراض الانترنت</a:t>
            </a:r>
            <a:r>
              <a:rPr lang="en-US" altLang="en-US" sz="3600" dirty="0" smtClean="0"/>
              <a:t/>
            </a:r>
            <a:br>
              <a:rPr lang="en-US" altLang="en-US" sz="3600" dirty="0" smtClean="0"/>
            </a:br>
            <a:endParaRPr lang="en-US" altLang="en-US" sz="3600" dirty="0" smtClean="0"/>
          </a:p>
        </p:txBody>
      </p:sp>
      <p:sp>
        <p:nvSpPr>
          <p:cNvPr id="32771" name="Rectangle 3"/>
          <p:cNvSpPr>
            <a:spLocks noGrp="1" noChangeArrowheads="1"/>
          </p:cNvSpPr>
          <p:nvPr>
            <p:ph type="body" idx="1"/>
          </p:nvPr>
        </p:nvSpPr>
        <p:spPr>
          <a:xfrm>
            <a:off x="457200" y="2673531"/>
            <a:ext cx="8229600" cy="4525963"/>
          </a:xfrm>
        </p:spPr>
        <p:txBody>
          <a:bodyPr>
            <a:normAutofit fontScale="92500" lnSpcReduction="20000"/>
          </a:bodyPr>
          <a:lstStyle/>
          <a:p>
            <a:pPr algn="r" rtl="1" eaLnBrk="1" hangingPunct="1">
              <a:lnSpc>
                <a:spcPct val="130000"/>
              </a:lnSpc>
              <a:buFontTx/>
              <a:buNone/>
            </a:pPr>
            <a:r>
              <a:rPr lang="ar-SA" altLang="en-US" sz="2400" b="1" dirty="0" smtClean="0"/>
              <a:t>    أولا: يجب الرجوع إلى القيم و الأخلاق الحميدة المترسخة </a:t>
            </a:r>
            <a:r>
              <a:rPr lang="ar-SA" altLang="en-US" sz="2400" b="1" dirty="0" err="1" smtClean="0"/>
              <a:t>فى</a:t>
            </a:r>
            <a:r>
              <a:rPr lang="ar-SA" altLang="en-US" sz="2400" b="1" dirty="0" smtClean="0"/>
              <a:t> مجتمع</a:t>
            </a:r>
            <a:r>
              <a:rPr lang="ar-EG" altLang="en-US" sz="2400" b="1" dirty="0" smtClean="0"/>
              <a:t>ا</a:t>
            </a:r>
            <a:r>
              <a:rPr lang="ar-SA" altLang="en-US" sz="2400" b="1" dirty="0" smtClean="0"/>
              <a:t>تنا منذ عدة عقود.</a:t>
            </a:r>
          </a:p>
          <a:p>
            <a:pPr algn="r" rtl="1" eaLnBrk="1" hangingPunct="1">
              <a:lnSpc>
                <a:spcPct val="130000"/>
              </a:lnSpc>
              <a:buFontTx/>
              <a:buNone/>
            </a:pPr>
            <a:r>
              <a:rPr lang="ar-SA" altLang="en-US" sz="2400" b="1" dirty="0" smtClean="0"/>
              <a:t>    ثانيا: يجب إعادة الحرارة للعلاقة الزوجية </a:t>
            </a:r>
            <a:r>
              <a:rPr lang="ar-EG" altLang="en-US" sz="2400" b="1" dirty="0" smtClean="0"/>
              <a:t>و</a:t>
            </a:r>
            <a:r>
              <a:rPr lang="ar-SA" altLang="en-US" sz="2400" b="1" dirty="0" smtClean="0"/>
              <a:t>الأسرية بإعادة خطوط الاتصال القلبية والوجدانية بين </a:t>
            </a:r>
            <a:r>
              <a:rPr lang="ar-SA" altLang="en-US" sz="2400" b="1" dirty="0" err="1" smtClean="0"/>
              <a:t>العائله</a:t>
            </a:r>
            <a:r>
              <a:rPr lang="ar-SA" altLang="en-US" sz="2400" b="1" dirty="0" smtClean="0"/>
              <a:t>، وعدم الانسياق في هاوية الأنانية على حساب وقت الأسرة والأبناء</a:t>
            </a:r>
            <a:r>
              <a:rPr lang="en-US" altLang="en-US" sz="2400" b="1" dirty="0" smtClean="0"/>
              <a:t>.</a:t>
            </a:r>
            <a:br>
              <a:rPr lang="en-US" altLang="en-US" sz="2400" b="1" dirty="0" smtClean="0"/>
            </a:br>
            <a:r>
              <a:rPr lang="ar-SA" altLang="en-US" sz="2400" b="1" dirty="0" smtClean="0"/>
              <a:t>ثالثا: يجب الاستفادة من التكنولوجيا العصرية بالحصول</a:t>
            </a:r>
            <a:r>
              <a:rPr lang="en-US" altLang="en-US" sz="2400" b="1" dirty="0" smtClean="0"/>
              <a:t> </a:t>
            </a:r>
            <a:r>
              <a:rPr lang="ar-SA" altLang="en-US" sz="2400" b="1" dirty="0" smtClean="0"/>
              <a:t>على الأخبار والمعلومات المفيدة، لا لاستغلاله</a:t>
            </a:r>
            <a:r>
              <a:rPr lang="en-US" altLang="en-US" sz="2400" b="1" dirty="0" smtClean="0"/>
              <a:t> </a:t>
            </a:r>
            <a:r>
              <a:rPr lang="ar-SA" altLang="en-US" sz="2400" b="1" dirty="0" smtClean="0"/>
              <a:t>في المحرمات</a:t>
            </a:r>
            <a:r>
              <a:rPr lang="en-US" altLang="en-US" sz="2400" b="1" dirty="0" smtClean="0"/>
              <a:t>.</a:t>
            </a:r>
            <a:br>
              <a:rPr lang="en-US" altLang="en-US" sz="2400" b="1" dirty="0" smtClean="0"/>
            </a:br>
            <a:r>
              <a:rPr lang="ar-SA" altLang="en-US" sz="2400" b="1" dirty="0" smtClean="0"/>
              <a:t>رابعا</a:t>
            </a:r>
            <a:r>
              <a:rPr lang="en-US" altLang="en-US" sz="2400" b="1" dirty="0" smtClean="0"/>
              <a:t>: </a:t>
            </a:r>
            <a:r>
              <a:rPr lang="ar-SA" altLang="en-US" sz="2400" b="1" dirty="0" smtClean="0"/>
              <a:t>هذه الوسائل التكنولوجية لها جانبان مثل أي شيء جانب خير وجانب شر لهذا يلزم الاستفادة من الأول وتجنب الثاني، ويلزم عدم الاستماع إلى كلام الصحبة الفاسدة التي تروج للمواقع الإباحية والأفلام ال</a:t>
            </a:r>
            <a:r>
              <a:rPr lang="ar-EG" altLang="en-US" sz="2400" b="1" dirty="0" smtClean="0"/>
              <a:t>م</a:t>
            </a:r>
            <a:r>
              <a:rPr lang="ar-SA" altLang="en-US" sz="2400" b="1" dirty="0" smtClean="0"/>
              <a:t>خلة،  فالصاحب إما للفضيلة وإما للرذيلة</a:t>
            </a:r>
            <a:r>
              <a:rPr lang="en-US" altLang="en-US" sz="2400" b="1" dirty="0" smtClean="0"/>
              <a:t>.</a:t>
            </a:r>
            <a:br>
              <a:rPr lang="en-US" altLang="en-US" sz="2400" b="1" dirty="0" smtClean="0"/>
            </a:br>
            <a:endParaRPr lang="en-US" altLang="en-US" sz="2400" b="1" dirty="0" smtClean="0"/>
          </a:p>
        </p:txBody>
      </p:sp>
      <p:pic>
        <p:nvPicPr>
          <p:cNvPr id="4" name="Picture 3" descr="NTRA Logo 2016 CMY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497" y="229558"/>
            <a:ext cx="3240000" cy="1595842"/>
          </a:xfrm>
          <a:prstGeom prst="rect">
            <a:avLst/>
          </a:prstGeom>
        </p:spPr>
      </p:pic>
    </p:spTree>
    <p:extLst>
      <p:ext uri="{BB962C8B-B14F-4D97-AF65-F5344CB8AC3E}">
        <p14:creationId xmlns:p14="http://schemas.microsoft.com/office/powerpoint/2010/main" val="1991835919"/>
      </p:ext>
    </p:extLst>
  </p:cSld>
  <p:clrMapOvr>
    <a:masterClrMapping/>
  </p:clrMapOvr>
  <p:transition spd="med">
    <p:cover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26572" y="1054055"/>
            <a:ext cx="7620000" cy="1143000"/>
          </a:xfrm>
        </p:spPr>
        <p:txBody>
          <a:bodyPr/>
          <a:lstStyle/>
          <a:p>
            <a:pPr algn="r" rtl="1" eaLnBrk="1" hangingPunct="1"/>
            <a:r>
              <a:rPr lang="ar-SA" altLang="en-US" sz="3600" dirty="0" smtClean="0"/>
              <a:t>الوصفة المثالية لتجنب أمراض الانترنت</a:t>
            </a:r>
            <a:r>
              <a:rPr lang="ar-SA" altLang="en-US" sz="3600" b="0" dirty="0" smtClean="0"/>
              <a:t> </a:t>
            </a:r>
            <a:r>
              <a:rPr lang="ar-SA" altLang="en-US" sz="2400" dirty="0" smtClean="0"/>
              <a:t>(تابع)</a:t>
            </a:r>
            <a:r>
              <a:rPr lang="ar-SA" altLang="en-US" sz="3600" dirty="0" smtClean="0"/>
              <a:t> </a:t>
            </a:r>
            <a:r>
              <a:rPr lang="en-US" altLang="en-US" sz="3600" b="0" dirty="0" smtClean="0"/>
              <a:t/>
            </a:r>
            <a:br>
              <a:rPr lang="en-US" altLang="en-US" sz="3600" b="0" dirty="0" smtClean="0"/>
            </a:br>
            <a:endParaRPr lang="en-US" altLang="en-US" sz="3600" b="0" dirty="0" smtClean="0"/>
          </a:p>
        </p:txBody>
      </p:sp>
      <p:sp>
        <p:nvSpPr>
          <p:cNvPr id="29699" name="Rectangle 3"/>
          <p:cNvSpPr>
            <a:spLocks noGrp="1" noChangeArrowheads="1"/>
          </p:cNvSpPr>
          <p:nvPr>
            <p:ph type="body" idx="1"/>
          </p:nvPr>
        </p:nvSpPr>
        <p:spPr>
          <a:xfrm>
            <a:off x="152400" y="2196737"/>
            <a:ext cx="8229600" cy="4525963"/>
          </a:xfrm>
        </p:spPr>
        <p:txBody>
          <a:bodyPr/>
          <a:lstStyle/>
          <a:p>
            <a:pPr algn="r" rtl="1" eaLnBrk="1" hangingPunct="1">
              <a:lnSpc>
                <a:spcPct val="130000"/>
              </a:lnSpc>
              <a:buFontTx/>
              <a:buNone/>
              <a:defRPr/>
            </a:pPr>
            <a:r>
              <a:rPr lang="ar-SA" sz="2400" b="1" dirty="0" smtClean="0"/>
              <a:t>    خامسا: يجب تخصيص وقت للأسرة، ووقت للزوجة للحوار ووقت للأبناء من الزوج والزوجة، وعدم الإفراط في الحديث الهاتفي، أو المشاهدة للأفلام، أو الجلوس أمام شبكة الإنترنت بالساعات ليلا.</a:t>
            </a:r>
            <a:r>
              <a:rPr lang="en-US" sz="2400" b="1" dirty="0" smtClean="0"/>
              <a:t/>
            </a:r>
            <a:br>
              <a:rPr lang="en-US" sz="2400" b="1" dirty="0" smtClean="0"/>
            </a:br>
            <a:r>
              <a:rPr lang="ar-SA" sz="2400" b="1" dirty="0" smtClean="0"/>
              <a:t>سادسا:  يجب على أولياء الأمر مراقبة أبنائهم</a:t>
            </a:r>
            <a:r>
              <a:rPr lang="ar-EG" sz="2400" b="1" dirty="0" smtClean="0"/>
              <a:t> الصغار</a:t>
            </a:r>
            <a:r>
              <a:rPr lang="ar-SA" sz="2400" dirty="0" smtClean="0"/>
              <a:t> </a:t>
            </a:r>
            <a:r>
              <a:rPr lang="ar-EG" sz="2400" b="1" dirty="0" smtClean="0">
                <a:solidFill>
                  <a:schemeClr val="accent2">
                    <a:lumMod val="75000"/>
                  </a:schemeClr>
                </a:solidFill>
              </a:rPr>
              <a:t>و توعية الشباب</a:t>
            </a:r>
            <a:r>
              <a:rPr lang="ar-EG" sz="2400" dirty="0" smtClean="0"/>
              <a:t>.</a:t>
            </a:r>
            <a:endParaRPr lang="en-US" sz="2400" dirty="0" smtClean="0"/>
          </a:p>
        </p:txBody>
      </p:sp>
      <p:pic>
        <p:nvPicPr>
          <p:cNvPr id="33796" name="Picture 5"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7074" y="4290650"/>
            <a:ext cx="365760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NTRA Logo 2016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103142"/>
            <a:ext cx="3240000" cy="1595842"/>
          </a:xfrm>
          <a:prstGeom prst="rect">
            <a:avLst/>
          </a:prstGeom>
        </p:spPr>
      </p:pic>
    </p:spTree>
    <p:extLst>
      <p:ext uri="{BB962C8B-B14F-4D97-AF65-F5344CB8AC3E}">
        <p14:creationId xmlns:p14="http://schemas.microsoft.com/office/powerpoint/2010/main" val="1120043535"/>
      </p:ext>
    </p:extLst>
  </p:cSld>
  <p:clrMapOvr>
    <a:masterClrMapping/>
  </p:clrMapOvr>
  <p:transition spd="med">
    <p:cover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lgn="r" rtl="1" eaLnBrk="1" hangingPunct="1"/>
            <a:r>
              <a:rPr lang="ar-SA" altLang="en-US" sz="3600" dirty="0" smtClean="0"/>
              <a:t>الانترنت و الأسرة</a:t>
            </a:r>
            <a:endParaRPr lang="en-US" altLang="en-US" sz="3600" dirty="0" smtClean="0"/>
          </a:p>
        </p:txBody>
      </p:sp>
      <p:sp>
        <p:nvSpPr>
          <p:cNvPr id="29699" name="Rectangle 3"/>
          <p:cNvSpPr>
            <a:spLocks noGrp="1" noChangeArrowheads="1"/>
          </p:cNvSpPr>
          <p:nvPr>
            <p:ph type="body" idx="1"/>
          </p:nvPr>
        </p:nvSpPr>
        <p:spPr>
          <a:xfrm>
            <a:off x="0" y="1888215"/>
            <a:ext cx="8229600" cy="4525962"/>
          </a:xfrm>
        </p:spPr>
        <p:txBody>
          <a:bodyPr>
            <a:normAutofit lnSpcReduction="10000"/>
          </a:bodyPr>
          <a:lstStyle/>
          <a:p>
            <a:pPr algn="r" rtl="1" eaLnBrk="1" hangingPunct="1">
              <a:lnSpc>
                <a:spcPct val="130000"/>
              </a:lnSpc>
            </a:pPr>
            <a:r>
              <a:rPr lang="ar-EG" altLang="en-US" sz="2400" b="1" u="sng" dirty="0" smtClean="0"/>
              <a:t>خطورة الانترنت على</a:t>
            </a:r>
            <a:r>
              <a:rPr lang="ar-SA" altLang="en-US" sz="2400" b="1" u="sng" dirty="0" smtClean="0"/>
              <a:t> العلاقات </a:t>
            </a:r>
            <a:r>
              <a:rPr lang="ar-EG" altLang="en-US" sz="2400" b="1" u="sng" dirty="0" smtClean="0"/>
              <a:t>الأسرية</a:t>
            </a:r>
            <a:r>
              <a:rPr lang="en-US" altLang="en-US" sz="2400" b="1" u="sng" dirty="0" smtClean="0"/>
              <a:t>:</a:t>
            </a:r>
            <a:r>
              <a:rPr lang="en-US" altLang="en-US" sz="2400" b="1" dirty="0" smtClean="0"/>
              <a:t/>
            </a:r>
            <a:br>
              <a:rPr lang="en-US" altLang="en-US" sz="2400" b="1" dirty="0" smtClean="0"/>
            </a:br>
            <a:endParaRPr lang="ar-SA" altLang="en-US" sz="2400" b="1" dirty="0" smtClean="0"/>
          </a:p>
          <a:p>
            <a:pPr algn="r" rtl="1" eaLnBrk="1" hangingPunct="1">
              <a:lnSpc>
                <a:spcPct val="130000"/>
              </a:lnSpc>
            </a:pPr>
            <a:r>
              <a:rPr lang="ar-SA" altLang="en-US" sz="2400" b="1" dirty="0" smtClean="0"/>
              <a:t> ماذا حدث للعلاقات الزوجية</a:t>
            </a:r>
            <a:r>
              <a:rPr lang="ar-EG" altLang="en-US" sz="2400" b="1" dirty="0" smtClean="0"/>
              <a:t> </a:t>
            </a:r>
            <a:r>
              <a:rPr lang="ar-SA" altLang="en-US" sz="2400" b="1" dirty="0" smtClean="0"/>
              <a:t>والأسرية في وجود</a:t>
            </a:r>
            <a:r>
              <a:rPr lang="ar-EG" altLang="en-US" sz="2400" b="1" dirty="0" smtClean="0"/>
              <a:t> </a:t>
            </a:r>
            <a:r>
              <a:rPr lang="ar-SA" altLang="en-US" sz="2400" b="1" dirty="0" smtClean="0"/>
              <a:t>أدوات التكنولوجيا العصرية    هل زاد التقاء رب الأسرة والاندماج العائلي؟.. أم زالت فرص الحوار بين الزوج وزوجته، وانعدم التفاهم بين الأب وابنه، وفترت العلاقة بين الرجل وامرأته...؟</a:t>
            </a:r>
            <a:endParaRPr lang="ar-EG" altLang="en-US" sz="2400" b="1" dirty="0" smtClean="0"/>
          </a:p>
          <a:p>
            <a:pPr algn="r" rtl="1" eaLnBrk="1" hangingPunct="1">
              <a:lnSpc>
                <a:spcPct val="130000"/>
              </a:lnSpc>
              <a:buFontTx/>
              <a:buNone/>
            </a:pPr>
            <a:endParaRPr lang="ar-EG" altLang="en-US" sz="2400" b="1" dirty="0" smtClean="0"/>
          </a:p>
          <a:p>
            <a:pPr algn="r" rtl="1" eaLnBrk="1" hangingPunct="1">
              <a:lnSpc>
                <a:spcPct val="130000"/>
              </a:lnSpc>
            </a:pPr>
            <a:r>
              <a:rPr lang="ar-EG" altLang="en-US" sz="2400" b="1" dirty="0" smtClean="0"/>
              <a:t>الحل في فتح أواصر الحوار بين الاسرة كاملة</a:t>
            </a:r>
          </a:p>
          <a:p>
            <a:pPr marL="114300" indent="0" algn="r" rtl="1" eaLnBrk="1" hangingPunct="1">
              <a:lnSpc>
                <a:spcPct val="130000"/>
              </a:lnSpc>
              <a:buNone/>
            </a:pPr>
            <a:r>
              <a:rPr lang="ar-EG" altLang="en-US" sz="2400" b="1" dirty="0"/>
              <a:t> </a:t>
            </a:r>
            <a:r>
              <a:rPr lang="ar-EG" altLang="en-US" sz="2400" b="1" dirty="0" smtClean="0"/>
              <a:t> و بث الثقة بين كل الاطراف.</a:t>
            </a:r>
            <a:r>
              <a:rPr lang="ar-SA" altLang="en-US" sz="2400" b="1" dirty="0" smtClean="0"/>
              <a:t> </a:t>
            </a:r>
            <a:endParaRPr lang="en-US" altLang="en-US" sz="2400" b="1" dirty="0" smtClean="0"/>
          </a:p>
        </p:txBody>
      </p:sp>
      <p:pic>
        <p:nvPicPr>
          <p:cNvPr id="29700" name="Picture 4" descr="المرح ضرورة"/>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7319" y="4267200"/>
            <a:ext cx="1900238"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NTRA Logo 2016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103142"/>
            <a:ext cx="3240000" cy="1595842"/>
          </a:xfrm>
          <a:prstGeom prst="rect">
            <a:avLst/>
          </a:prstGeom>
        </p:spPr>
      </p:pic>
    </p:spTree>
    <p:extLst>
      <p:ext uri="{BB962C8B-B14F-4D97-AF65-F5344CB8AC3E}">
        <p14:creationId xmlns:p14="http://schemas.microsoft.com/office/powerpoint/2010/main" val="266700157"/>
      </p:ext>
    </p:extLst>
  </p:cSld>
  <p:clrMapOvr>
    <a:masterClrMapping/>
  </p:clrMapOvr>
  <p:transition spd="med">
    <p:cover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gn="r" rtl="1"/>
            <a:r>
              <a:rPr lang="ar-EG" altLang="en-US" sz="3600" dirty="0" smtClean="0"/>
              <a:t>ت</a:t>
            </a:r>
            <a:r>
              <a:rPr lang="ar-SA" altLang="en-US" sz="3600" dirty="0" smtClean="0"/>
              <a:t>عرّ</a:t>
            </a:r>
            <a:r>
              <a:rPr lang="ar-EG" altLang="en-US" sz="3600" dirty="0" smtClean="0"/>
              <a:t>ي</a:t>
            </a:r>
            <a:r>
              <a:rPr lang="ar-SA" altLang="en-US" sz="3600" dirty="0" smtClean="0"/>
              <a:t>ِف </a:t>
            </a:r>
            <a:r>
              <a:rPr lang="ar-EG" altLang="en-US" sz="3600" dirty="0" smtClean="0"/>
              <a:t>الا</a:t>
            </a:r>
            <a:r>
              <a:rPr lang="ar-SA" altLang="en-US" sz="3600" dirty="0" smtClean="0"/>
              <a:t>تجار </a:t>
            </a:r>
            <a:r>
              <a:rPr lang="ar-EG" altLang="en-US" sz="3600" dirty="0" smtClean="0"/>
              <a:t>ب</a:t>
            </a:r>
            <a:r>
              <a:rPr lang="ar-SA" altLang="en-US" sz="3600" dirty="0" smtClean="0"/>
              <a:t>البشر</a:t>
            </a:r>
            <a:endParaRPr lang="ar-EG" altLang="en-US" sz="3600" dirty="0" smtClean="0"/>
          </a:p>
        </p:txBody>
      </p:sp>
      <p:sp>
        <p:nvSpPr>
          <p:cNvPr id="36867" name="Content Placeholder 2"/>
          <p:cNvSpPr>
            <a:spLocks noGrp="1"/>
          </p:cNvSpPr>
          <p:nvPr>
            <p:ph idx="1"/>
          </p:nvPr>
        </p:nvSpPr>
        <p:spPr>
          <a:xfrm>
            <a:off x="613954" y="1417638"/>
            <a:ext cx="7620000" cy="4800600"/>
          </a:xfrm>
        </p:spPr>
        <p:txBody>
          <a:bodyPr>
            <a:noAutofit/>
          </a:bodyPr>
          <a:lstStyle/>
          <a:p>
            <a:pPr algn="r" rtl="1"/>
            <a:r>
              <a:rPr lang="ar-SA" altLang="en-US" sz="2400" dirty="0" smtClean="0"/>
              <a:t>يعرِّف بروتوكول الأمم المتحدة بما يلي : </a:t>
            </a:r>
            <a:endParaRPr lang="ar-EG" altLang="en-US" sz="2400" dirty="0" smtClean="0"/>
          </a:p>
          <a:p>
            <a:pPr algn="r" rtl="1">
              <a:buFontTx/>
              <a:buNone/>
            </a:pPr>
            <a:r>
              <a:rPr lang="ar-SA" altLang="en-US" sz="2400" dirty="0" smtClean="0"/>
              <a:t> تجنيد ونقل وإيواء واستقبال أشخاص، عنوة أو باستخدام أشكال أخرى من الإكراه، والاختطاف، والخداع، أو سوء استخدام السلطة ، أو استغلال مواطن ضعف، أو تلقي أو دفع مبالغ مالية ، أو تقديم مزايا لتحقيق موافقة شخص ، أو السيطرة عليه لغرض الاستغلال، ويأخذ الاستغلال شكل الاستغلال الجنسي ، أو الخدمات ، أو العمالة القسرية، أو الاستعباد ، أو الممارسات الشبيهة بالاستعباد، والنخاسة ، أو إزالة أعضاء من جسد الإنسان (لغرض بيعها ) .</a:t>
            </a:r>
            <a:endParaRPr lang="ar-EG" altLang="en-US" sz="2400" dirty="0" smtClean="0"/>
          </a:p>
          <a:p>
            <a:pPr algn="r" rtl="1"/>
            <a:r>
              <a:rPr lang="ar-SA" altLang="en-US" sz="2400" dirty="0" smtClean="0"/>
              <a:t>ويمكن </a:t>
            </a:r>
            <a:r>
              <a:rPr lang="ar-SA" altLang="en-US" sz="2400" dirty="0"/>
              <a:t>اتخاذ اتفاقية </a:t>
            </a:r>
            <a:r>
              <a:rPr lang="ar-SA" altLang="en-US" sz="2400" dirty="0" err="1"/>
              <a:t>باليرمو</a:t>
            </a:r>
            <a:r>
              <a:rPr lang="ar-SA" altLang="en-US" sz="2400" dirty="0"/>
              <a:t> لعام 2000 وبروتوكول الاتجار بالأطفال المرفق بها أحكاما قانونية تنظم </a:t>
            </a:r>
            <a:endParaRPr lang="ar-EG" altLang="en-US" sz="2400" dirty="0" smtClean="0"/>
          </a:p>
          <a:p>
            <a:pPr marL="114300" indent="0" algn="r" rtl="1">
              <a:buNone/>
            </a:pPr>
            <a:r>
              <a:rPr lang="ar-EG" altLang="en-US" sz="2400" dirty="0"/>
              <a:t> </a:t>
            </a:r>
            <a:r>
              <a:rPr lang="ar-EG" altLang="en-US" sz="2400" dirty="0" smtClean="0"/>
              <a:t>   </a:t>
            </a:r>
            <a:r>
              <a:rPr lang="ar-SA" altLang="en-US" sz="2400" dirty="0" smtClean="0"/>
              <a:t>مكافحة </a:t>
            </a:r>
            <a:r>
              <a:rPr lang="ar-SA" altLang="en-US" sz="2400" dirty="0"/>
              <a:t>الاتجار بالأطفال. </a:t>
            </a:r>
            <a:endParaRPr lang="ar-EG" altLang="en-US" sz="2400" dirty="0"/>
          </a:p>
          <a:p>
            <a:pPr algn="r" rtl="1">
              <a:buFontTx/>
              <a:buNone/>
            </a:pPr>
            <a:r>
              <a:rPr lang="ar-SA" altLang="en-US" sz="2400" dirty="0" smtClean="0"/>
              <a:t/>
            </a:r>
            <a:br>
              <a:rPr lang="ar-SA" altLang="en-US" sz="2400" dirty="0" smtClean="0"/>
            </a:br>
            <a:endParaRPr lang="ar-EG" altLang="en-US" sz="2400" dirty="0" smtClean="0"/>
          </a:p>
        </p:txBody>
      </p:sp>
      <p:pic>
        <p:nvPicPr>
          <p:cNvPr id="4" name="Picture 3" descr="NTRA Logo 2016 CMY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03142"/>
            <a:ext cx="3240000" cy="1595842"/>
          </a:xfrm>
          <a:prstGeom prst="rect">
            <a:avLst/>
          </a:prstGeom>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5659" y="4968239"/>
            <a:ext cx="2366741" cy="2020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1514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ornstat-naturalnatural.jpeg"/>
          <p:cNvPicPr>
            <a:picLocks noGrp="1" noChangeAspect="1"/>
          </p:cNvPicPr>
          <p:nvPr>
            <p:ph idx="1"/>
          </p:nvPr>
        </p:nvPicPr>
        <p:blipFill rotWithShape="1">
          <a:blip r:embed="rId2">
            <a:extLst>
              <a:ext uri="{28A0092B-C50C-407E-A947-70E740481C1C}">
                <a14:useLocalDpi xmlns:a14="http://schemas.microsoft.com/office/drawing/2010/main" val="0"/>
              </a:ext>
            </a:extLst>
          </a:blip>
          <a:srcRect l="-3300" t="-597" r="-1609" b="597"/>
          <a:stretch/>
        </p:blipFill>
        <p:spPr>
          <a:xfrm>
            <a:off x="143691" y="369750"/>
            <a:ext cx="8268789" cy="6031050"/>
          </a:xfrm>
        </p:spPr>
      </p:pic>
    </p:spTree>
    <p:extLst>
      <p:ext uri="{BB962C8B-B14F-4D97-AF65-F5344CB8AC3E}">
        <p14:creationId xmlns:p14="http://schemas.microsoft.com/office/powerpoint/2010/main" val="10582531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EG" sz="3600" dirty="0" smtClean="0"/>
              <a:t>إحصائيات : </a:t>
            </a:r>
            <a:endParaRPr lang="en-US" sz="3600" dirty="0"/>
          </a:p>
        </p:txBody>
      </p:sp>
      <p:sp>
        <p:nvSpPr>
          <p:cNvPr id="3" name="Content Placeholder 2"/>
          <p:cNvSpPr>
            <a:spLocks noGrp="1"/>
          </p:cNvSpPr>
          <p:nvPr>
            <p:ph idx="1"/>
          </p:nvPr>
        </p:nvSpPr>
        <p:spPr/>
        <p:txBody>
          <a:bodyPr>
            <a:normAutofit/>
          </a:bodyPr>
          <a:lstStyle/>
          <a:p>
            <a:pPr algn="just" rtl="1"/>
            <a:r>
              <a:rPr lang="en-US" sz="2400" b="1" dirty="0" err="1"/>
              <a:t>تشير</a:t>
            </a:r>
            <a:r>
              <a:rPr lang="en-US" sz="2400" b="1" dirty="0"/>
              <a:t> </a:t>
            </a:r>
            <a:r>
              <a:rPr lang="en-US" sz="2400" b="1" dirty="0" err="1"/>
              <a:t>الاحصائيات</a:t>
            </a:r>
            <a:r>
              <a:rPr lang="en-US" sz="2400" b="1" dirty="0"/>
              <a:t> </a:t>
            </a:r>
            <a:r>
              <a:rPr lang="en-US" sz="2400" b="1" dirty="0" err="1"/>
              <a:t>أن</a:t>
            </a:r>
            <a:r>
              <a:rPr lang="en-US" sz="2400" b="1" dirty="0"/>
              <a:t> ٦٧٪ </a:t>
            </a:r>
            <a:r>
              <a:rPr lang="en-US" sz="2400" b="1" dirty="0" err="1"/>
              <a:t>من</a:t>
            </a:r>
            <a:r>
              <a:rPr lang="en-US" sz="2400" b="1" dirty="0"/>
              <a:t> </a:t>
            </a:r>
            <a:r>
              <a:rPr lang="en-US" sz="2400" b="1" dirty="0" err="1"/>
              <a:t>الشباب</a:t>
            </a:r>
            <a:r>
              <a:rPr lang="en-US" sz="2400" b="1" dirty="0"/>
              <a:t> </a:t>
            </a:r>
            <a:r>
              <a:rPr lang="en-US" sz="2400" b="1" dirty="0" err="1"/>
              <a:t>ما</a:t>
            </a:r>
            <a:r>
              <a:rPr lang="en-US" sz="2400" b="1" dirty="0"/>
              <a:t> </a:t>
            </a:r>
            <a:r>
              <a:rPr lang="en-US" sz="2400" b="1" dirty="0" err="1"/>
              <a:t>بين</a:t>
            </a:r>
            <a:r>
              <a:rPr lang="en-US" sz="2400" b="1" dirty="0"/>
              <a:t> </a:t>
            </a:r>
            <a:r>
              <a:rPr lang="en-US" sz="2400" b="1" dirty="0" err="1"/>
              <a:t>سن</a:t>
            </a:r>
            <a:r>
              <a:rPr lang="en-US" sz="2400" b="1" dirty="0"/>
              <a:t> ١٨-٢٦ و ٤٩٪ </a:t>
            </a:r>
            <a:r>
              <a:rPr lang="en-US" sz="2400" b="1" dirty="0" err="1"/>
              <a:t>من</a:t>
            </a:r>
            <a:r>
              <a:rPr lang="en-US" sz="2400" b="1" dirty="0"/>
              <a:t> </a:t>
            </a:r>
            <a:r>
              <a:rPr lang="en-US" sz="2400" b="1" dirty="0" err="1"/>
              <a:t>الشابات</a:t>
            </a:r>
            <a:r>
              <a:rPr lang="en-US" sz="2400" b="1" dirty="0"/>
              <a:t> </a:t>
            </a:r>
            <a:r>
              <a:rPr lang="ar-EG" sz="2400" b="1" dirty="0" smtClean="0"/>
              <a:t>في </a:t>
            </a:r>
            <a:r>
              <a:rPr lang="en-US" sz="2400" b="1" dirty="0" err="1" smtClean="0"/>
              <a:t>نفس</a:t>
            </a:r>
            <a:r>
              <a:rPr lang="en-US" sz="2400" b="1" dirty="0" smtClean="0"/>
              <a:t> </a:t>
            </a:r>
            <a:r>
              <a:rPr lang="en-US" sz="2400" b="1" dirty="0" err="1"/>
              <a:t>السن</a:t>
            </a:r>
            <a:r>
              <a:rPr lang="en-US" sz="2400" b="1" dirty="0"/>
              <a:t> </a:t>
            </a:r>
            <a:r>
              <a:rPr lang="en-US" sz="2400" b="1" dirty="0" err="1"/>
              <a:t>يرون</a:t>
            </a:r>
            <a:r>
              <a:rPr lang="en-US" sz="2400" b="1" dirty="0"/>
              <a:t> </a:t>
            </a:r>
            <a:r>
              <a:rPr lang="en-US" sz="2400" b="1" dirty="0" err="1"/>
              <a:t>أن</a:t>
            </a:r>
            <a:r>
              <a:rPr lang="en-US" sz="2400" b="1" dirty="0"/>
              <a:t> </a:t>
            </a:r>
            <a:r>
              <a:rPr lang="en-US" sz="2400" b="1" dirty="0" err="1"/>
              <a:t>مشاهدة</a:t>
            </a:r>
            <a:r>
              <a:rPr lang="en-US" sz="2400" b="1" dirty="0"/>
              <a:t> </a:t>
            </a:r>
            <a:r>
              <a:rPr lang="en-US" sz="2400" b="1" dirty="0" err="1"/>
              <a:t>الاباحية</a:t>
            </a:r>
            <a:r>
              <a:rPr lang="en-US" sz="2400" b="1" dirty="0"/>
              <a:t> </a:t>
            </a:r>
            <a:r>
              <a:rPr lang="en-US" sz="2400" b="1" dirty="0" err="1"/>
              <a:t>أمرا</a:t>
            </a:r>
            <a:r>
              <a:rPr lang="en-US" sz="2400" b="1" dirty="0"/>
              <a:t> </a:t>
            </a:r>
            <a:r>
              <a:rPr lang="en-US" sz="2400" b="1" dirty="0" err="1" smtClean="0"/>
              <a:t>عاديا</a:t>
            </a:r>
            <a:endParaRPr lang="en-US" sz="2400" b="1" dirty="0" smtClean="0"/>
          </a:p>
          <a:p>
            <a:pPr algn="just" rtl="1"/>
            <a:endParaRPr lang="en-US" sz="2400" b="1" dirty="0"/>
          </a:p>
          <a:p>
            <a:pPr algn="just" rtl="1"/>
            <a:r>
              <a:rPr lang="ar-EG" sz="3600" dirty="0" smtClean="0">
                <a:solidFill>
                  <a:srgbClr val="008080"/>
                </a:solidFill>
              </a:rPr>
              <a:t>هل مشاهدة الأفلام الإباحية ادمان ؟</a:t>
            </a:r>
          </a:p>
          <a:p>
            <a:pPr algn="just" rtl="1"/>
            <a:endParaRPr lang="en-US" sz="3600" b="1" dirty="0" smtClean="0">
              <a:solidFill>
                <a:srgbClr val="008080"/>
              </a:solidFill>
            </a:endParaRPr>
          </a:p>
          <a:p>
            <a:pPr algn="just" rtl="1"/>
            <a:r>
              <a:rPr lang="ar-sa" sz="2400" b="1" dirty="0">
                <a:latin typeface="Apple Chancery"/>
                <a:cs typeface="Apple Chancery"/>
              </a:rPr>
              <a:t>الاباحية مثلها مثل الكوكايين، والذي يشعل مراكز الاستمتاع، والسرور في المخ، والمرتبطة بالسلوك </a:t>
            </a:r>
            <a:r>
              <a:rPr lang="ar-sa" sz="2400" b="1" dirty="0" err="1" smtClean="0">
                <a:latin typeface="Apple Chancery"/>
                <a:cs typeface="Apple Chancery"/>
              </a:rPr>
              <a:t>الانتعاشي</a:t>
            </a:r>
            <a:endParaRPr lang="en-US" sz="2400" b="1" dirty="0" smtClean="0">
              <a:latin typeface="Apple Chancery"/>
              <a:cs typeface="Apple Chancery"/>
            </a:endParaRPr>
          </a:p>
          <a:p>
            <a:pPr algn="just" rtl="1"/>
            <a:r>
              <a:rPr lang="en-US" sz="2400" b="1" dirty="0" smtClean="0">
                <a:latin typeface="Apple Chancery"/>
                <a:cs typeface="Apple Chancery"/>
              </a:rPr>
              <a:t> </a:t>
            </a:r>
            <a:r>
              <a:rPr lang="ar-EG" sz="2400" b="1" dirty="0">
                <a:latin typeface="Apple Chancery"/>
                <a:cs typeface="Apple Chancery"/>
              </a:rPr>
              <a:t>فالإباحية تغلف أكثر المشاعر الإنسانية أهميه بغطاء من إشباع الذات الجنسي الذي يلغي الدافع القوي الذي يربط الرجل والمرأة سوياً . </a:t>
            </a:r>
            <a:endParaRPr lang="en-US" sz="2400" b="1" dirty="0">
              <a:latin typeface="Apple Chancery"/>
              <a:cs typeface="Apple Chancery"/>
            </a:endParaRPr>
          </a:p>
        </p:txBody>
      </p:sp>
      <p:pic>
        <p:nvPicPr>
          <p:cNvPr id="5" name="Picture 4" descr="NTRA Logo 2016 CMY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497" y="383861"/>
            <a:ext cx="3240000" cy="1595842"/>
          </a:xfrm>
          <a:prstGeom prst="rect">
            <a:avLst/>
          </a:prstGeom>
        </p:spPr>
      </p:pic>
    </p:spTree>
    <p:extLst>
      <p:ext uri="{BB962C8B-B14F-4D97-AF65-F5344CB8AC3E}">
        <p14:creationId xmlns:p14="http://schemas.microsoft.com/office/powerpoint/2010/main" val="28073381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EG" sz="3600" dirty="0"/>
              <a:t>هل مشاهدة الأفلام الإباحية ادمان ؟</a:t>
            </a:r>
            <a:br>
              <a:rPr lang="ar-EG" sz="3600" dirty="0"/>
            </a:br>
            <a:endParaRPr lang="en-US" sz="3600" dirty="0"/>
          </a:p>
        </p:txBody>
      </p:sp>
      <p:sp>
        <p:nvSpPr>
          <p:cNvPr id="3" name="Content Placeholder 2"/>
          <p:cNvSpPr>
            <a:spLocks noGrp="1"/>
          </p:cNvSpPr>
          <p:nvPr>
            <p:ph idx="1"/>
          </p:nvPr>
        </p:nvSpPr>
        <p:spPr/>
        <p:txBody>
          <a:bodyPr>
            <a:normAutofit/>
          </a:bodyPr>
          <a:lstStyle/>
          <a:p>
            <a:pPr algn="just" rtl="1"/>
            <a:endParaRPr lang="en-US" sz="2400" b="1" dirty="0">
              <a:latin typeface="Apple Chancery"/>
              <a:cs typeface="Apple Chancery"/>
            </a:endParaRPr>
          </a:p>
          <a:p>
            <a:pPr algn="just" rtl="1"/>
            <a:r>
              <a:rPr lang="ar-EG" sz="2400" b="1" dirty="0">
                <a:latin typeface="Apple Chancery"/>
                <a:cs typeface="Apple Chancery"/>
              </a:rPr>
              <a:t>إن الرجل الذي يشبع نفسه يتصور أنه يمكنه أن يستغنى عن علاقة حقيقية بامرأة .</a:t>
            </a:r>
            <a:endParaRPr lang="en-US" sz="2400" b="1" dirty="0">
              <a:latin typeface="Apple Chancery"/>
              <a:cs typeface="Apple Chancery"/>
            </a:endParaRPr>
          </a:p>
          <a:p>
            <a:pPr algn="just" rtl="1"/>
            <a:r>
              <a:rPr lang="ar-EG" sz="2400" b="1" dirty="0">
                <a:latin typeface="Apple Chancery"/>
                <a:cs typeface="Apple Chancery"/>
              </a:rPr>
              <a:t>إن الإباحية تجر مستخدميها الى الراحة والإشباع بينما تفصلهم عن الواقع الحقيقي.</a:t>
            </a:r>
          </a:p>
          <a:p>
            <a:pPr algn="just" rtl="1"/>
            <a:r>
              <a:rPr lang="ar-EG" sz="2400" b="1" dirty="0">
                <a:latin typeface="Apple Chancery"/>
                <a:cs typeface="Apple Chancery"/>
              </a:rPr>
              <a:t>قال د. </a:t>
            </a:r>
            <a:r>
              <a:rPr lang="ar-EG" sz="2400" b="1" dirty="0" err="1">
                <a:latin typeface="Apple Chancery"/>
                <a:cs typeface="Apple Chancery"/>
              </a:rPr>
              <a:t>جييفرى</a:t>
            </a:r>
            <a:r>
              <a:rPr lang="ar-EG" sz="2400" b="1" dirty="0">
                <a:latin typeface="Apple Chancery"/>
                <a:cs typeface="Apple Chancery"/>
              </a:rPr>
              <a:t> </a:t>
            </a:r>
            <a:r>
              <a:rPr lang="ar-EG" sz="2400" b="1" dirty="0" err="1">
                <a:latin typeface="Apple Chancery"/>
                <a:cs typeface="Apple Chancery"/>
              </a:rPr>
              <a:t>ساتين</a:t>
            </a:r>
            <a:r>
              <a:rPr lang="ar-EG" sz="2400" b="1" dirty="0">
                <a:latin typeface="Apple Chancery"/>
                <a:cs typeface="Apple Chancery"/>
              </a:rPr>
              <a:t> </a:t>
            </a:r>
            <a:r>
              <a:rPr lang="ar-EG" sz="2400" b="1" dirty="0" err="1">
                <a:latin typeface="Apple Chancery"/>
                <a:cs typeface="Apple Chancery"/>
              </a:rPr>
              <a:t>فى</a:t>
            </a:r>
            <a:r>
              <a:rPr lang="ar-EG" sz="2400" b="1" dirty="0">
                <a:latin typeface="Apple Chancery"/>
                <a:cs typeface="Apple Chancery"/>
              </a:rPr>
              <a:t> جامعة </a:t>
            </a:r>
            <a:r>
              <a:rPr lang="ar-EG" sz="2400" b="1" dirty="0" err="1">
                <a:latin typeface="Apple Chancery"/>
                <a:cs typeface="Apple Chancery"/>
              </a:rPr>
              <a:t>برينستون</a:t>
            </a:r>
            <a:r>
              <a:rPr lang="ar-EG" sz="2400" b="1" dirty="0">
                <a:latin typeface="Apple Chancery"/>
                <a:cs typeface="Apple Chancery"/>
              </a:rPr>
              <a:t> أن الاباحية </a:t>
            </a:r>
            <a:r>
              <a:rPr lang="ar-EG" sz="2400" b="1" dirty="0" err="1">
                <a:latin typeface="Apple Chancery"/>
                <a:cs typeface="Apple Chancery"/>
              </a:rPr>
              <a:t>هى</a:t>
            </a:r>
            <a:r>
              <a:rPr lang="ar-EG" sz="2400" b="1" dirty="0">
                <a:latin typeface="Apple Chancery"/>
                <a:cs typeface="Apple Chancery"/>
              </a:rPr>
              <a:t> مخدر اقوى مائة مرة من الهيروين يستطيع المدمن ان يستخدمها </a:t>
            </a:r>
            <a:r>
              <a:rPr lang="ar-EG" sz="2400" b="1" dirty="0" err="1">
                <a:latin typeface="Apple Chancery"/>
                <a:cs typeface="Apple Chancery"/>
              </a:rPr>
              <a:t>فى</a:t>
            </a:r>
            <a:r>
              <a:rPr lang="ar-EG" sz="2400" b="1" dirty="0">
                <a:latin typeface="Apple Chancery"/>
                <a:cs typeface="Apple Chancery"/>
              </a:rPr>
              <a:t> بيته وحقنها </a:t>
            </a:r>
            <a:r>
              <a:rPr lang="ar-EG" sz="2400" b="1" dirty="0" err="1">
                <a:latin typeface="Apple Chancery"/>
                <a:cs typeface="Apple Chancery"/>
              </a:rPr>
              <a:t>فى</a:t>
            </a:r>
            <a:r>
              <a:rPr lang="ar-EG" sz="2400" b="1" dirty="0">
                <a:latin typeface="Apple Chancery"/>
                <a:cs typeface="Apple Chancery"/>
              </a:rPr>
              <a:t> مخه من خلال العينين.</a:t>
            </a:r>
            <a:endParaRPr lang="en-US" sz="2400" b="1" dirty="0">
              <a:latin typeface="Apple Chancery"/>
              <a:cs typeface="Apple Chancery"/>
            </a:endParaRPr>
          </a:p>
          <a:p>
            <a:endParaRPr lang="en-US" sz="2400" dirty="0"/>
          </a:p>
        </p:txBody>
      </p:sp>
      <p:pic>
        <p:nvPicPr>
          <p:cNvPr id="4" name="Picture 3" descr="NTRA Logo 2016 CMY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708" y="156348"/>
            <a:ext cx="3240000" cy="1595842"/>
          </a:xfrm>
          <a:prstGeom prst="rect">
            <a:avLst/>
          </a:prstGeom>
        </p:spPr>
      </p:pic>
    </p:spTree>
    <p:extLst>
      <p:ext uri="{BB962C8B-B14F-4D97-AF65-F5344CB8AC3E}">
        <p14:creationId xmlns:p14="http://schemas.microsoft.com/office/powerpoint/2010/main" val="18022112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8642" name="Rectangle 2"/>
          <p:cNvSpPr>
            <a:spLocks noGrp="1" noChangeArrowheads="1"/>
          </p:cNvSpPr>
          <p:nvPr>
            <p:ph type="title"/>
          </p:nvPr>
        </p:nvSpPr>
        <p:spPr>
          <a:xfrm>
            <a:off x="243497" y="1306604"/>
            <a:ext cx="7620000" cy="1143000"/>
          </a:xfrm>
        </p:spPr>
        <p:txBody>
          <a:bodyPr/>
          <a:lstStyle/>
          <a:p>
            <a:pPr algn="r" rtl="1"/>
            <a:r>
              <a:rPr lang="ar-SA" altLang="en-US" sz="3600" b="1" dirty="0"/>
              <a:t>كيف نحمي أطفالنا </a:t>
            </a:r>
            <a:r>
              <a:rPr lang="ar-EG" altLang="en-US" sz="3600" b="1" dirty="0"/>
              <a:t>في ظل</a:t>
            </a:r>
            <a:r>
              <a:rPr lang="ar-SA" altLang="en-US" sz="3600" b="1" dirty="0"/>
              <a:t> ثورة الاتصالات</a:t>
            </a:r>
            <a:r>
              <a:rPr lang="ar-SA" altLang="en-US" sz="3600" b="1" dirty="0" smtClean="0"/>
              <a:t>؟</a:t>
            </a:r>
            <a:endParaRPr lang="en-US" altLang="en-US" sz="3600" b="1" dirty="0" smtClean="0"/>
          </a:p>
        </p:txBody>
      </p:sp>
      <p:sp>
        <p:nvSpPr>
          <p:cNvPr id="1008643" name="Rectangle 3"/>
          <p:cNvSpPr>
            <a:spLocks noGrp="1" noChangeArrowheads="1"/>
          </p:cNvSpPr>
          <p:nvPr>
            <p:ph type="body" idx="1"/>
          </p:nvPr>
        </p:nvSpPr>
        <p:spPr>
          <a:xfrm>
            <a:off x="117566" y="2012678"/>
            <a:ext cx="8229600" cy="4525963"/>
          </a:xfrm>
        </p:spPr>
        <p:txBody>
          <a:bodyPr>
            <a:normAutofit/>
          </a:bodyPr>
          <a:lstStyle/>
          <a:p>
            <a:pPr algn="r" rtl="1" eaLnBrk="1" hangingPunct="1"/>
            <a:endParaRPr lang="ar-EG" altLang="en-US" sz="2400" b="1" u="sng" dirty="0" smtClean="0"/>
          </a:p>
          <a:p>
            <a:pPr algn="r" rtl="1" eaLnBrk="1" hangingPunct="1"/>
            <a:r>
              <a:rPr lang="ar-EG" altLang="en-US" sz="2400" b="1" u="sng" dirty="0" smtClean="0"/>
              <a:t>المحتوى:</a:t>
            </a:r>
          </a:p>
          <a:p>
            <a:pPr lvl="2" algn="r" rtl="1" eaLnBrk="1" hangingPunct="1"/>
            <a:r>
              <a:rPr lang="ar-EG" altLang="en-US" sz="2400" b="1" dirty="0" smtClean="0">
                <a:solidFill>
                  <a:schemeClr val="tx1"/>
                </a:solidFill>
              </a:rPr>
              <a:t>مقـــدمة</a:t>
            </a:r>
            <a:r>
              <a:rPr lang="en-US" altLang="en-US" sz="2400" dirty="0" smtClean="0">
                <a:solidFill>
                  <a:schemeClr val="tx1"/>
                </a:solidFill>
              </a:rPr>
              <a:t> </a:t>
            </a:r>
            <a:r>
              <a:rPr lang="ar-EG" altLang="en-US" sz="2400" dirty="0" smtClean="0">
                <a:solidFill>
                  <a:schemeClr val="tx1"/>
                </a:solidFill>
              </a:rPr>
              <a:t> </a:t>
            </a:r>
            <a:r>
              <a:rPr lang="ar-SA" altLang="en-US" sz="2400" b="1" dirty="0" smtClean="0">
                <a:solidFill>
                  <a:schemeClr val="tx1"/>
                </a:solidFill>
              </a:rPr>
              <a:t>.</a:t>
            </a:r>
            <a:endParaRPr lang="ar-EG" altLang="en-US" sz="2400" b="1" dirty="0" smtClean="0">
              <a:solidFill>
                <a:schemeClr val="tx1"/>
              </a:solidFill>
            </a:endParaRPr>
          </a:p>
          <a:p>
            <a:pPr lvl="2" algn="r" rtl="1" eaLnBrk="1" hangingPunct="1"/>
            <a:r>
              <a:rPr lang="ar-EG" altLang="en-US" sz="2400" b="1" dirty="0" smtClean="0">
                <a:solidFill>
                  <a:schemeClr val="tx1"/>
                </a:solidFill>
              </a:rPr>
              <a:t>إحصائيات .</a:t>
            </a:r>
          </a:p>
          <a:p>
            <a:pPr lvl="2" algn="r" rtl="1" eaLnBrk="1" hangingPunct="1"/>
            <a:r>
              <a:rPr lang="ar-EG" altLang="en-US" sz="2400" b="1" dirty="0" smtClean="0">
                <a:solidFill>
                  <a:schemeClr val="tx1"/>
                </a:solidFill>
              </a:rPr>
              <a:t>الموقف الطبي .</a:t>
            </a:r>
            <a:endParaRPr lang="ar-SA" altLang="en-US" sz="2400" b="1" dirty="0" smtClean="0">
              <a:solidFill>
                <a:schemeClr val="tx1"/>
              </a:solidFill>
            </a:endParaRPr>
          </a:p>
          <a:p>
            <a:pPr lvl="2" algn="r" rtl="1" eaLnBrk="1" hangingPunct="1"/>
            <a:r>
              <a:rPr lang="ar-EG" altLang="en-US" sz="2400" b="1" dirty="0" smtClean="0">
                <a:solidFill>
                  <a:schemeClr val="tx1"/>
                </a:solidFill>
              </a:rPr>
              <a:t>ضوابط استخدام</a:t>
            </a:r>
            <a:r>
              <a:rPr lang="ar-EG" altLang="en-US" sz="2400" dirty="0" smtClean="0">
                <a:solidFill>
                  <a:schemeClr val="tx1"/>
                </a:solidFill>
              </a:rPr>
              <a:t> </a:t>
            </a:r>
            <a:r>
              <a:rPr lang="ar-SA" altLang="en-US" sz="2400" b="1" dirty="0" smtClean="0">
                <a:solidFill>
                  <a:schemeClr val="tx1"/>
                </a:solidFill>
              </a:rPr>
              <a:t>.</a:t>
            </a:r>
            <a:endParaRPr lang="ar-EG" altLang="en-US" sz="2400" b="1" dirty="0" smtClean="0">
              <a:solidFill>
                <a:schemeClr val="tx1"/>
              </a:solidFill>
            </a:endParaRPr>
          </a:p>
          <a:p>
            <a:pPr lvl="2" algn="r" rtl="1" eaLnBrk="1" hangingPunct="1"/>
            <a:r>
              <a:rPr lang="ar-EG" altLang="en-US" sz="2400" b="1" dirty="0" smtClean="0">
                <a:solidFill>
                  <a:schemeClr val="tx1"/>
                </a:solidFill>
              </a:rPr>
              <a:t>أمثلة من</a:t>
            </a:r>
            <a:r>
              <a:rPr lang="ar-SA" altLang="en-US" sz="2400" b="1" dirty="0" smtClean="0">
                <a:solidFill>
                  <a:schemeClr val="tx1"/>
                </a:solidFill>
              </a:rPr>
              <a:t> برامج الحماية</a:t>
            </a:r>
            <a:r>
              <a:rPr lang="ar-SA" altLang="en-US" sz="2400" dirty="0" smtClean="0">
                <a:solidFill>
                  <a:schemeClr val="tx1"/>
                </a:solidFill>
              </a:rPr>
              <a:t> </a:t>
            </a:r>
            <a:r>
              <a:rPr lang="ar-SA" altLang="en-US" sz="2400" b="1" dirty="0" smtClean="0">
                <a:solidFill>
                  <a:schemeClr val="tx1"/>
                </a:solidFill>
              </a:rPr>
              <a:t>.</a:t>
            </a:r>
            <a:endParaRPr lang="ar-EG" altLang="en-US" sz="2400" b="1" dirty="0" smtClean="0">
              <a:solidFill>
                <a:schemeClr val="tx1"/>
              </a:solidFill>
            </a:endParaRPr>
          </a:p>
          <a:p>
            <a:pPr lvl="2" algn="r" rtl="1" eaLnBrk="1" hangingPunct="1"/>
            <a:r>
              <a:rPr lang="ar-EG" altLang="en-US" sz="2400" b="1" dirty="0" smtClean="0">
                <a:solidFill>
                  <a:schemeClr val="tx1"/>
                </a:solidFill>
              </a:rPr>
              <a:t>توصيات .</a:t>
            </a:r>
          </a:p>
          <a:p>
            <a:pPr lvl="2" algn="r" rtl="1" eaLnBrk="1" hangingPunct="1"/>
            <a:r>
              <a:rPr lang="ar-EG" altLang="en-US" sz="2400" b="1" dirty="0" smtClean="0">
                <a:solidFill>
                  <a:schemeClr val="tx1"/>
                </a:solidFill>
              </a:rPr>
              <a:t>الخاتمة.</a:t>
            </a:r>
            <a:endParaRPr lang="ar-SA" altLang="en-US" sz="2400" b="1" dirty="0" smtClean="0">
              <a:solidFill>
                <a:schemeClr val="tx1"/>
              </a:solidFill>
            </a:endParaRPr>
          </a:p>
        </p:txBody>
      </p:sp>
      <p:pic>
        <p:nvPicPr>
          <p:cNvPr id="4" name="Picture 3" descr="NTRA Logo 2016 CMY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799"/>
            <a:ext cx="3240000" cy="1595842"/>
          </a:xfrm>
          <a:prstGeom prst="rect">
            <a:avLst/>
          </a:prstGeom>
        </p:spPr>
      </p:pic>
    </p:spTree>
    <p:extLst>
      <p:ext uri="{BB962C8B-B14F-4D97-AF65-F5344CB8AC3E}">
        <p14:creationId xmlns:p14="http://schemas.microsoft.com/office/powerpoint/2010/main" val="1305275388"/>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1008642"/>
                                        </p:tgtEl>
                                        <p:attrNameLst>
                                          <p:attrName>style.visibility</p:attrName>
                                        </p:attrNameLst>
                                      </p:cBhvr>
                                      <p:to>
                                        <p:strVal val="visible"/>
                                      </p:to>
                                    </p:set>
                                    <p:animEffect transition="in" filter="plus(in)">
                                      <p:cBhvr>
                                        <p:cTn id="7" dur="2000"/>
                                        <p:tgtEl>
                                          <p:spTgt spid="10086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1008643">
                                            <p:txEl>
                                              <p:pRg st="1" end="1"/>
                                            </p:txEl>
                                          </p:spTgt>
                                        </p:tgtEl>
                                        <p:attrNameLst>
                                          <p:attrName>style.visibility</p:attrName>
                                        </p:attrNameLst>
                                      </p:cBhvr>
                                      <p:to>
                                        <p:strVal val="visible"/>
                                      </p:to>
                                    </p:set>
                                    <p:animEffect transition="in" filter="strips(downLeft)">
                                      <p:cBhvr>
                                        <p:cTn id="12" dur="1000"/>
                                        <p:tgtEl>
                                          <p:spTgt spid="1008643">
                                            <p:txEl>
                                              <p:pRg st="1" end="1"/>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1008643">
                                            <p:txEl>
                                              <p:pRg st="2" end="2"/>
                                            </p:txEl>
                                          </p:spTgt>
                                        </p:tgtEl>
                                        <p:attrNameLst>
                                          <p:attrName>style.visibility</p:attrName>
                                        </p:attrNameLst>
                                      </p:cBhvr>
                                      <p:to>
                                        <p:strVal val="visible"/>
                                      </p:to>
                                    </p:set>
                                    <p:animEffect transition="in" filter="randombar(horizontal)">
                                      <p:cBhvr>
                                        <p:cTn id="15" dur="1000"/>
                                        <p:tgtEl>
                                          <p:spTgt spid="1008643">
                                            <p:txEl>
                                              <p:pRg st="2" end="2"/>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1008643">
                                            <p:txEl>
                                              <p:pRg st="3" end="3"/>
                                            </p:txEl>
                                          </p:spTgt>
                                        </p:tgtEl>
                                        <p:attrNameLst>
                                          <p:attrName>style.visibility</p:attrName>
                                        </p:attrNameLst>
                                      </p:cBhvr>
                                      <p:to>
                                        <p:strVal val="visible"/>
                                      </p:to>
                                    </p:set>
                                    <p:animEffect transition="in" filter="randombar(horizontal)">
                                      <p:cBhvr>
                                        <p:cTn id="18" dur="1000"/>
                                        <p:tgtEl>
                                          <p:spTgt spid="1008643">
                                            <p:txEl>
                                              <p:pRg st="3" end="3"/>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1008643">
                                            <p:txEl>
                                              <p:pRg st="4" end="4"/>
                                            </p:txEl>
                                          </p:spTgt>
                                        </p:tgtEl>
                                        <p:attrNameLst>
                                          <p:attrName>style.visibility</p:attrName>
                                        </p:attrNameLst>
                                      </p:cBhvr>
                                      <p:to>
                                        <p:strVal val="visible"/>
                                      </p:to>
                                    </p:set>
                                    <p:animEffect transition="in" filter="randombar(horizontal)">
                                      <p:cBhvr>
                                        <p:cTn id="21" dur="1000"/>
                                        <p:tgtEl>
                                          <p:spTgt spid="1008643">
                                            <p:txEl>
                                              <p:pRg st="4" end="4"/>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1008643">
                                            <p:txEl>
                                              <p:pRg st="5" end="5"/>
                                            </p:txEl>
                                          </p:spTgt>
                                        </p:tgtEl>
                                        <p:attrNameLst>
                                          <p:attrName>style.visibility</p:attrName>
                                        </p:attrNameLst>
                                      </p:cBhvr>
                                      <p:to>
                                        <p:strVal val="visible"/>
                                      </p:to>
                                    </p:set>
                                    <p:animEffect transition="in" filter="randombar(horizontal)">
                                      <p:cBhvr>
                                        <p:cTn id="24" dur="1000"/>
                                        <p:tgtEl>
                                          <p:spTgt spid="1008643">
                                            <p:txEl>
                                              <p:pRg st="5" end="5"/>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1008643">
                                            <p:txEl>
                                              <p:pRg st="6" end="6"/>
                                            </p:txEl>
                                          </p:spTgt>
                                        </p:tgtEl>
                                        <p:attrNameLst>
                                          <p:attrName>style.visibility</p:attrName>
                                        </p:attrNameLst>
                                      </p:cBhvr>
                                      <p:to>
                                        <p:strVal val="visible"/>
                                      </p:to>
                                    </p:set>
                                    <p:animEffect transition="in" filter="randombar(horizontal)">
                                      <p:cBhvr>
                                        <p:cTn id="27" dur="1000"/>
                                        <p:tgtEl>
                                          <p:spTgt spid="1008643">
                                            <p:txEl>
                                              <p:pRg st="6" end="6"/>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1008643">
                                            <p:txEl>
                                              <p:pRg st="7" end="7"/>
                                            </p:txEl>
                                          </p:spTgt>
                                        </p:tgtEl>
                                        <p:attrNameLst>
                                          <p:attrName>style.visibility</p:attrName>
                                        </p:attrNameLst>
                                      </p:cBhvr>
                                      <p:to>
                                        <p:strVal val="visible"/>
                                      </p:to>
                                    </p:set>
                                    <p:animEffect transition="in" filter="randombar(horizontal)">
                                      <p:cBhvr>
                                        <p:cTn id="30" dur="1000"/>
                                        <p:tgtEl>
                                          <p:spTgt spid="1008643">
                                            <p:txEl>
                                              <p:pRg st="7" end="7"/>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1008643">
                                            <p:txEl>
                                              <p:pRg st="8" end="8"/>
                                            </p:txEl>
                                          </p:spTgt>
                                        </p:tgtEl>
                                        <p:attrNameLst>
                                          <p:attrName>style.visibility</p:attrName>
                                        </p:attrNameLst>
                                      </p:cBhvr>
                                      <p:to>
                                        <p:strVal val="visible"/>
                                      </p:to>
                                    </p:set>
                                    <p:animEffect transition="in" filter="randombar(horizontal)">
                                      <p:cBhvr>
                                        <p:cTn id="33" dur="1000"/>
                                        <p:tgtEl>
                                          <p:spTgt spid="100864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864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269" y="473847"/>
            <a:ext cx="7620000" cy="1143000"/>
          </a:xfrm>
        </p:spPr>
        <p:txBody>
          <a:bodyPr/>
          <a:lstStyle/>
          <a:p>
            <a:pPr algn="r" rtl="1"/>
            <a:r>
              <a:rPr lang="ar-EG" sz="2800" b="1" dirty="0" smtClean="0"/>
              <a:t>طبياً  ما يحدث </a:t>
            </a:r>
            <a:r>
              <a:rPr lang="ar-sa" sz="2800" b="1" dirty="0"/>
              <a:t>عند مشاهدة </a:t>
            </a:r>
            <a:r>
              <a:rPr lang="ar-sa" sz="2800" b="1" dirty="0" smtClean="0"/>
              <a:t>الم</a:t>
            </a:r>
            <a:r>
              <a:rPr lang="ar-EG" sz="2800" b="1" dirty="0" smtClean="0"/>
              <a:t>شاهد</a:t>
            </a:r>
            <a:r>
              <a:rPr lang="ar-sa" sz="2800" b="1" dirty="0" smtClean="0"/>
              <a:t> </a:t>
            </a:r>
            <a:r>
              <a:rPr lang="ar-sa" sz="2800" b="1" dirty="0"/>
              <a:t>الإباحية</a:t>
            </a:r>
            <a:r>
              <a:rPr lang="ar-EG" sz="2800" b="1" dirty="0"/>
              <a:t>:</a:t>
            </a:r>
            <a:r>
              <a:rPr lang="en-US" sz="2800" b="1" dirty="0">
                <a:latin typeface="Apple Chancery"/>
                <a:cs typeface="Apple Chancery"/>
              </a:rPr>
              <a:t/>
            </a:r>
            <a:br>
              <a:rPr lang="en-US" sz="2800" b="1" dirty="0">
                <a:latin typeface="Apple Chancery"/>
                <a:cs typeface="Apple Chancery"/>
              </a:rPr>
            </a:br>
            <a:endParaRPr lang="en-US" sz="2800" b="1" dirty="0"/>
          </a:p>
        </p:txBody>
      </p:sp>
      <p:sp>
        <p:nvSpPr>
          <p:cNvPr id="3" name="Content Placeholder 2"/>
          <p:cNvSpPr>
            <a:spLocks noGrp="1"/>
          </p:cNvSpPr>
          <p:nvPr>
            <p:ph idx="1"/>
          </p:nvPr>
        </p:nvSpPr>
        <p:spPr>
          <a:xfrm>
            <a:off x="679269" y="1355907"/>
            <a:ext cx="7620000" cy="4800600"/>
          </a:xfrm>
        </p:spPr>
        <p:txBody>
          <a:bodyPr>
            <a:noAutofit/>
          </a:bodyPr>
          <a:lstStyle/>
          <a:p>
            <a:pPr marL="114300" indent="0" algn="r" rtl="1">
              <a:buNone/>
            </a:pPr>
            <a:endParaRPr lang="en-US" sz="2400" dirty="0">
              <a:latin typeface="Apple Chancery"/>
              <a:cs typeface="Apple Chancery"/>
            </a:endParaRPr>
          </a:p>
          <a:p>
            <a:pPr algn="r" rtl="1"/>
            <a:r>
              <a:rPr lang="ar-sa" sz="2400" dirty="0">
                <a:latin typeface="Apple Chancery"/>
                <a:cs typeface="Apple Chancery"/>
              </a:rPr>
              <a:t>ارتفاع مستويات (</a:t>
            </a:r>
            <a:r>
              <a:rPr lang="ar-sa" sz="2400" b="1" u="sng" dirty="0" err="1">
                <a:latin typeface="Apple Chancery"/>
                <a:cs typeface="Apple Chancery"/>
              </a:rPr>
              <a:t>الدوبامين</a:t>
            </a:r>
            <a:r>
              <a:rPr lang="ar-sa" sz="2400" dirty="0">
                <a:latin typeface="Apple Chancery"/>
                <a:cs typeface="Apple Chancery"/>
              </a:rPr>
              <a:t>) في الدماغ ينتج عنه تركيز الاهتمام، فهذا يجعل المــُشاهِد يقوم بالتركيز المكثف على الصور الإباحية, ويقوم باستبعاد كل شيء آخر حوله. </a:t>
            </a:r>
            <a:endParaRPr lang="en-US" sz="2400" dirty="0">
              <a:latin typeface="Apple Chancery"/>
              <a:cs typeface="Apple Chancery"/>
            </a:endParaRPr>
          </a:p>
          <a:p>
            <a:pPr algn="r" rtl="1"/>
            <a:r>
              <a:rPr lang="ar-sa" sz="2400" b="1" dirty="0" err="1" smtClean="0">
                <a:latin typeface="Apple Chancery"/>
                <a:cs typeface="Apple Chancery"/>
              </a:rPr>
              <a:t>النورأدرينالين</a:t>
            </a:r>
            <a:endParaRPr lang="ar-sa" sz="2400" b="1" dirty="0">
              <a:latin typeface="Apple Chancery"/>
              <a:cs typeface="Apple Chancery"/>
            </a:endParaRPr>
          </a:p>
          <a:p>
            <a:pPr algn="r" rtl="1"/>
            <a:r>
              <a:rPr lang="ar-sa" sz="2400" dirty="0">
                <a:latin typeface="Apple Chancery"/>
                <a:cs typeface="Apple Chancery"/>
              </a:rPr>
              <a:t>هذه المادة الكيميائية تستحث مشاعر الابتهاج وزيادة الطاقة من خلال إعطاء الجسم جرعة من الأدرينالين الطبيعي, كما يزيد سعة </a:t>
            </a:r>
            <a:r>
              <a:rPr lang="ar-sa" sz="2400" dirty="0" smtClean="0">
                <a:latin typeface="Apple Chancery"/>
                <a:cs typeface="Apple Chancery"/>
              </a:rPr>
              <a:t>الذاكرة</a:t>
            </a:r>
            <a:r>
              <a:rPr lang="ar-EG" sz="2400" dirty="0" smtClean="0">
                <a:latin typeface="Apple Chancery"/>
                <a:cs typeface="Apple Chancery"/>
              </a:rPr>
              <a:t> </a:t>
            </a:r>
            <a:r>
              <a:rPr lang="ar-sa" sz="2400" dirty="0" smtClean="0">
                <a:latin typeface="Apple Chancery"/>
                <a:cs typeface="Apple Chancery"/>
              </a:rPr>
              <a:t>,</a:t>
            </a:r>
            <a:r>
              <a:rPr lang="ar-sa" sz="2400" dirty="0">
                <a:latin typeface="Apple Chancery"/>
                <a:cs typeface="Apple Chancery"/>
              </a:rPr>
              <a:t>وهذا ما يفسر سبب تذكر مدمني المشاهد الإباحية لما رأوه بوضوح رغم مرور وقت طويل على مشاهدتها. </a:t>
            </a:r>
            <a:endParaRPr lang="ar-EG" sz="2400" dirty="0" smtClean="0">
              <a:latin typeface="Apple Chancery"/>
              <a:cs typeface="Apple Chancery"/>
            </a:endParaRPr>
          </a:p>
          <a:p>
            <a:pPr algn="r" rtl="1"/>
            <a:r>
              <a:rPr lang="ar-sa" sz="2400" b="1" dirty="0">
                <a:latin typeface="Apple Chancery"/>
                <a:cs typeface="Apple Chancery"/>
              </a:rPr>
              <a:t>التستوستيرون</a:t>
            </a:r>
          </a:p>
          <a:p>
            <a:pPr algn="r" rtl="1"/>
            <a:r>
              <a:rPr lang="ar-sa" sz="2400" dirty="0">
                <a:latin typeface="Apple Chancery"/>
                <a:cs typeface="Apple Chancery"/>
              </a:rPr>
              <a:t>مشاهدة المواد الإباحية تؤدي إلى إفراز هرمون التستوستيرون والذي يؤدي إلى الرغبة في المزيد من المواد الإباحية</a:t>
            </a:r>
            <a:r>
              <a:rPr lang="ar-sa" sz="2400" dirty="0" smtClean="0">
                <a:latin typeface="Apple Chancery"/>
                <a:cs typeface="Apple Chancery"/>
              </a:rPr>
              <a:t>.</a:t>
            </a:r>
            <a:endParaRPr lang="en-US" sz="2400" dirty="0"/>
          </a:p>
        </p:txBody>
      </p:sp>
      <p:pic>
        <p:nvPicPr>
          <p:cNvPr id="4" name="Picture 3" descr="NTRA Logo 2016 CMY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337" y="156348"/>
            <a:ext cx="3240000" cy="1595842"/>
          </a:xfrm>
          <a:prstGeom prst="rect">
            <a:avLst/>
          </a:prstGeom>
        </p:spPr>
      </p:pic>
    </p:spTree>
    <p:extLst>
      <p:ext uri="{BB962C8B-B14F-4D97-AF65-F5344CB8AC3E}">
        <p14:creationId xmlns:p14="http://schemas.microsoft.com/office/powerpoint/2010/main" val="25671603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EG" sz="3200" b="1" dirty="0"/>
              <a:t>طبياً  ما يحدث </a:t>
            </a:r>
            <a:r>
              <a:rPr lang="ar-sa" sz="3200" b="1" dirty="0"/>
              <a:t>عند </a:t>
            </a:r>
            <a:r>
              <a:rPr lang="ar-sa" sz="3200" b="1" dirty="0" smtClean="0"/>
              <a:t>مشاهدة</a:t>
            </a:r>
            <a:r>
              <a:rPr lang="ar-EG" sz="3200" b="1" dirty="0" smtClean="0"/>
              <a:t/>
            </a:r>
            <a:br>
              <a:rPr lang="ar-EG" sz="3200" b="1" dirty="0" smtClean="0"/>
            </a:br>
            <a:r>
              <a:rPr lang="ar-sa" sz="3200" b="1" dirty="0" smtClean="0"/>
              <a:t> </a:t>
            </a:r>
            <a:r>
              <a:rPr lang="ar-sa" sz="3200" b="1" dirty="0"/>
              <a:t>المناظر الإباحية</a:t>
            </a:r>
            <a:r>
              <a:rPr lang="ar-EG" sz="3200" b="1" dirty="0"/>
              <a:t>:</a:t>
            </a:r>
            <a:r>
              <a:rPr lang="en-US" sz="3200" b="1" dirty="0">
                <a:latin typeface="Apple Chancery"/>
                <a:cs typeface="Apple Chancery"/>
              </a:rPr>
              <a:t/>
            </a:r>
            <a:br>
              <a:rPr lang="en-US" sz="3200" b="1" dirty="0">
                <a:latin typeface="Apple Chancery"/>
                <a:cs typeface="Apple Chancery"/>
              </a:rPr>
            </a:br>
            <a:endParaRPr lang="en-US" sz="3200" dirty="0"/>
          </a:p>
        </p:txBody>
      </p:sp>
      <p:sp>
        <p:nvSpPr>
          <p:cNvPr id="3" name="Content Placeholder 2"/>
          <p:cNvSpPr>
            <a:spLocks noGrp="1"/>
          </p:cNvSpPr>
          <p:nvPr>
            <p:ph idx="1"/>
          </p:nvPr>
        </p:nvSpPr>
        <p:spPr/>
        <p:txBody>
          <a:bodyPr/>
          <a:lstStyle/>
          <a:p>
            <a:pPr algn="r" rtl="1"/>
            <a:r>
              <a:rPr lang="ar-sa" sz="2400" b="1" dirty="0" err="1" smtClean="0">
                <a:latin typeface="Apple Chancery"/>
                <a:cs typeface="Apple Chancery"/>
              </a:rPr>
              <a:t>الأوكسيتوسين</a:t>
            </a:r>
            <a:endParaRPr lang="ar-sa" sz="2400" b="1" dirty="0">
              <a:latin typeface="Apple Chancery"/>
              <a:cs typeface="Apple Chancery"/>
            </a:endParaRPr>
          </a:p>
          <a:p>
            <a:pPr algn="r" rtl="1"/>
            <a:r>
              <a:rPr lang="ar-sa" sz="2400" dirty="0">
                <a:latin typeface="Apple Chancery"/>
                <a:cs typeface="Apple Chancery"/>
              </a:rPr>
              <a:t>يعمل بمثابة مهدئ طبيعي، فالفرد يسعى </a:t>
            </a:r>
            <a:r>
              <a:rPr lang="ar-sa" sz="2400" dirty="0" err="1">
                <a:latin typeface="Apple Chancery"/>
                <a:cs typeface="Apple Chancery"/>
              </a:rPr>
              <a:t>لافراز</a:t>
            </a:r>
            <a:r>
              <a:rPr lang="ar-sa" sz="2400" dirty="0">
                <a:latin typeface="Apple Chancery"/>
                <a:cs typeface="Apple Chancery"/>
              </a:rPr>
              <a:t> هرمون </a:t>
            </a:r>
            <a:r>
              <a:rPr lang="ar-sa" sz="2400" dirty="0" err="1">
                <a:latin typeface="Apple Chancery"/>
                <a:cs typeface="Apple Chancery"/>
              </a:rPr>
              <a:t>الأوكسيتوسين</a:t>
            </a:r>
            <a:r>
              <a:rPr lang="ar-sa" sz="2400" dirty="0">
                <a:latin typeface="Apple Chancery"/>
                <a:cs typeface="Apple Chancery"/>
              </a:rPr>
              <a:t> للتعامل مع التوتر وضغوط الحياة بكل أسف وحزن </a:t>
            </a:r>
            <a:r>
              <a:rPr lang="ar-sa" sz="2400" dirty="0" smtClean="0">
                <a:latin typeface="Apple Chancery"/>
                <a:cs typeface="Apple Chancery"/>
              </a:rPr>
              <a:t>شديدين</a:t>
            </a:r>
            <a:endParaRPr lang="en-US" sz="2400" dirty="0">
              <a:latin typeface="Apple Chancery"/>
              <a:cs typeface="Apple Chancery"/>
            </a:endParaRPr>
          </a:p>
          <a:p>
            <a:pPr algn="r" rtl="1"/>
            <a:endParaRPr lang="ar-sa" sz="2400" b="1" dirty="0">
              <a:latin typeface="Apple Chancery"/>
              <a:cs typeface="Apple Chancery"/>
            </a:endParaRPr>
          </a:p>
          <a:p>
            <a:pPr algn="r" rtl="1"/>
            <a:r>
              <a:rPr lang="ar-sa" sz="2400" b="1" dirty="0" err="1" smtClean="0">
                <a:latin typeface="Apple Chancery"/>
                <a:cs typeface="Apple Chancery"/>
              </a:rPr>
              <a:t>السيروتونين</a:t>
            </a:r>
            <a:endParaRPr lang="ar-sa" sz="2400" b="1" dirty="0">
              <a:latin typeface="Apple Chancery"/>
              <a:cs typeface="Apple Chancery"/>
            </a:endParaRPr>
          </a:p>
          <a:p>
            <a:pPr algn="r" rtl="1"/>
            <a:r>
              <a:rPr lang="ar-sa" sz="2400" dirty="0">
                <a:latin typeface="Apple Chancery"/>
                <a:cs typeface="Apple Chancery"/>
              </a:rPr>
              <a:t>ان إفراز هذه المادة الكيميائية الطبيعية تثير شعورا عميقا بالهدوء، فالبعض يلجأ إلى الإباحية لمداواة الذات والهروب من الإجهاد</a:t>
            </a:r>
            <a:r>
              <a:rPr lang="ar-sa" sz="2400" dirty="0" smtClean="0">
                <a:latin typeface="Apple Chancery"/>
                <a:cs typeface="Apple Chancery"/>
              </a:rPr>
              <a:t>.</a:t>
            </a:r>
            <a:endParaRPr lang="ar-EG" sz="2400" dirty="0" smtClean="0">
              <a:latin typeface="Apple Chancery"/>
              <a:cs typeface="Apple Chancery"/>
            </a:endParaRPr>
          </a:p>
          <a:p>
            <a:pPr algn="r" rtl="1"/>
            <a:endParaRPr lang="ar-EG" sz="2400" dirty="0" smtClean="0">
              <a:latin typeface="Apple Chancery"/>
              <a:cs typeface="Apple Chancery"/>
            </a:endParaRPr>
          </a:p>
          <a:p>
            <a:pPr algn="r" rtl="1"/>
            <a:r>
              <a:rPr lang="ar-EG" sz="2400" b="1" dirty="0" err="1" smtClean="0">
                <a:latin typeface="Apple Chancery"/>
                <a:cs typeface="Apple Chancery"/>
              </a:rPr>
              <a:t>الخلاصه</a:t>
            </a:r>
            <a:r>
              <a:rPr lang="ar-EG" sz="2400" dirty="0" smtClean="0">
                <a:latin typeface="Apple Chancery"/>
                <a:cs typeface="Apple Chancery"/>
              </a:rPr>
              <a:t>:   </a:t>
            </a:r>
            <a:r>
              <a:rPr lang="ar-EG" sz="2400" dirty="0" smtClean="0"/>
              <a:t>ان </a:t>
            </a:r>
            <a:r>
              <a:rPr lang="ar-EG" sz="2400" dirty="0"/>
              <a:t>ادمان الاباحية يجعل المخ </a:t>
            </a:r>
            <a:r>
              <a:rPr lang="ar-EG" sz="2400" dirty="0" err="1"/>
              <a:t>العقلانى</a:t>
            </a:r>
            <a:r>
              <a:rPr lang="ar-EG" sz="2400" dirty="0"/>
              <a:t> ينكمش </a:t>
            </a:r>
            <a:r>
              <a:rPr lang="ar-EG" sz="2400" dirty="0" err="1" smtClean="0"/>
              <a:t>فى</a:t>
            </a:r>
            <a:r>
              <a:rPr lang="ar-EG" sz="2400" dirty="0" smtClean="0"/>
              <a:t> </a:t>
            </a:r>
            <a:r>
              <a:rPr lang="ar-EG" sz="2400" dirty="0"/>
              <a:t>الحجم </a:t>
            </a:r>
            <a:r>
              <a:rPr lang="ar-EG" sz="2400" dirty="0" err="1"/>
              <a:t>وهذة</a:t>
            </a:r>
            <a:r>
              <a:rPr lang="ar-EG" sz="2400" dirty="0"/>
              <a:t> مشكلة خطيرة لان المخ </a:t>
            </a:r>
            <a:r>
              <a:rPr lang="ar-EG" sz="2400" dirty="0" err="1"/>
              <a:t>العقلانى</a:t>
            </a:r>
            <a:r>
              <a:rPr lang="ar-EG" sz="2400" dirty="0"/>
              <a:t> </a:t>
            </a:r>
            <a:r>
              <a:rPr lang="ar-EG" sz="2400" dirty="0" smtClean="0"/>
              <a:t>هو </a:t>
            </a:r>
            <a:r>
              <a:rPr lang="ar-EG" sz="2400" dirty="0"/>
              <a:t>الذى يستطيع ان يتحكم </a:t>
            </a:r>
            <a:r>
              <a:rPr lang="ar-EG" sz="2400" dirty="0" err="1"/>
              <a:t>فى</a:t>
            </a:r>
            <a:r>
              <a:rPr lang="ar-EG" sz="2400" dirty="0"/>
              <a:t> المخ </a:t>
            </a:r>
            <a:r>
              <a:rPr lang="ar-EG" sz="2400" dirty="0" err="1"/>
              <a:t>الوجدانى</a:t>
            </a:r>
            <a:r>
              <a:rPr lang="ar-EG" sz="2400" dirty="0"/>
              <a:t> </a:t>
            </a:r>
            <a:r>
              <a:rPr lang="ar-EG" sz="2400" dirty="0" smtClean="0"/>
              <a:t>.</a:t>
            </a:r>
            <a:endParaRPr lang="en-US" sz="2400" dirty="0"/>
          </a:p>
          <a:p>
            <a:pPr algn="r" rtl="1"/>
            <a:endParaRPr lang="ar-EG" sz="2400" dirty="0">
              <a:latin typeface="Apple Chancery"/>
              <a:cs typeface="Apple Chancery"/>
            </a:endParaRPr>
          </a:p>
          <a:p>
            <a:pPr algn="r" rtl="1"/>
            <a:endParaRPr lang="en-US" sz="2400" dirty="0">
              <a:latin typeface="Apple Chancery"/>
              <a:cs typeface="Apple Chancery"/>
            </a:endParaRPr>
          </a:p>
          <a:p>
            <a:pPr algn="r" rtl="1"/>
            <a:endParaRPr lang="en-US" dirty="0"/>
          </a:p>
        </p:txBody>
      </p:sp>
      <p:pic>
        <p:nvPicPr>
          <p:cNvPr id="4" name="Picture 3" descr="NTRA Logo 2016 CMY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337" y="156348"/>
            <a:ext cx="3240000" cy="1595842"/>
          </a:xfrm>
          <a:prstGeom prst="rect">
            <a:avLst/>
          </a:prstGeom>
        </p:spPr>
      </p:pic>
    </p:spTree>
    <p:extLst>
      <p:ext uri="{BB962C8B-B14F-4D97-AF65-F5344CB8AC3E}">
        <p14:creationId xmlns:p14="http://schemas.microsoft.com/office/powerpoint/2010/main" val="41332266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3" descr="دماغ مدمن الاباحية.gif"/>
          <p:cNvPicPr>
            <a:picLocks noChangeAspect="1"/>
          </p:cNvPicPr>
          <p:nvPr/>
        </p:nvPicPr>
        <p:blipFill rotWithShape="1">
          <a:blip r:embed="rId2">
            <a:extLst>
              <a:ext uri="{28A0092B-C50C-407E-A947-70E740481C1C}">
                <a14:useLocalDpi xmlns:a14="http://schemas.microsoft.com/office/drawing/2010/main" val="0"/>
              </a:ext>
            </a:extLst>
          </a:blip>
          <a:srcRect l="-472" r="490"/>
          <a:stretch/>
        </p:blipFill>
        <p:spPr>
          <a:xfrm>
            <a:off x="0" y="-51951"/>
            <a:ext cx="9144000" cy="6889659"/>
          </a:xfrm>
          <a:prstGeom prst="rect">
            <a:avLst/>
          </a:prstGeom>
        </p:spPr>
      </p:pic>
    </p:spTree>
    <p:extLst>
      <p:ext uri="{BB962C8B-B14F-4D97-AF65-F5344CB8AC3E}">
        <p14:creationId xmlns:p14="http://schemas.microsoft.com/office/powerpoint/2010/main" val="37248157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D:\PPT Backgrounds\Still Backgrounds\takemylife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638"/>
            <a:ext cx="9144000" cy="6878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p:nvSpPr>
        <p:spPr>
          <a:xfrm>
            <a:off x="3997234" y="846138"/>
            <a:ext cx="5055326" cy="3970318"/>
          </a:xfrm>
          <a:prstGeom prst="rect">
            <a:avLst/>
          </a:prstGeom>
        </p:spPr>
        <p:txBody>
          <a:bodyPr wrap="square">
            <a:spAutoFit/>
          </a:bodyPr>
          <a:lstStyle/>
          <a:p>
            <a:pPr algn="r" rtl="1"/>
            <a:r>
              <a:rPr lang="ar-EG" sz="2800" b="1" dirty="0">
                <a:solidFill>
                  <a:schemeClr val="bg1"/>
                </a:solidFill>
                <a:latin typeface="Apple Chancery"/>
                <a:cs typeface="Apple Chancery"/>
              </a:rPr>
              <a:t>وسائل الإعلام الإباحية تعدك بالإشباع لكنها تخدعك مرتين:</a:t>
            </a:r>
          </a:p>
          <a:p>
            <a:pPr algn="r" rtl="1"/>
            <a:endParaRPr lang="ar-EG" sz="2800" dirty="0">
              <a:solidFill>
                <a:schemeClr val="bg1"/>
              </a:solidFill>
              <a:latin typeface="Apple Chancery"/>
              <a:cs typeface="Apple Chancery"/>
            </a:endParaRPr>
          </a:p>
          <a:p>
            <a:pPr algn="r" rtl="1"/>
            <a:r>
              <a:rPr lang="ar-EG" sz="2800" dirty="0">
                <a:solidFill>
                  <a:schemeClr val="bg1"/>
                </a:solidFill>
                <a:latin typeface="Apple Chancery"/>
                <a:cs typeface="Apple Chancery"/>
              </a:rPr>
              <a:t>1- تشعر بالذنب دون أن تعطي الإشباع الكامل.</a:t>
            </a:r>
          </a:p>
          <a:p>
            <a:pPr algn="r" rtl="1"/>
            <a:endParaRPr lang="ar-EG" sz="2800" dirty="0">
              <a:solidFill>
                <a:schemeClr val="bg1"/>
              </a:solidFill>
              <a:latin typeface="Apple Chancery"/>
              <a:cs typeface="Apple Chancery"/>
            </a:endParaRPr>
          </a:p>
          <a:p>
            <a:pPr algn="r" rtl="1"/>
            <a:r>
              <a:rPr lang="ar-EG" sz="2800" dirty="0">
                <a:solidFill>
                  <a:schemeClr val="bg1"/>
                </a:solidFill>
                <a:latin typeface="Apple Chancery"/>
                <a:cs typeface="Apple Chancery"/>
              </a:rPr>
              <a:t>2- تضع فاصلاً بينك وبين شريك حياتك المستقبلي وتصير غير قادر على العطاء أو </a:t>
            </a:r>
            <a:r>
              <a:rPr lang="ar-EG" sz="2800" dirty="0" err="1">
                <a:solidFill>
                  <a:schemeClr val="bg1"/>
                </a:solidFill>
                <a:latin typeface="Apple Chancery"/>
                <a:cs typeface="Apple Chancery"/>
              </a:rPr>
              <a:t>المشاركه</a:t>
            </a:r>
            <a:r>
              <a:rPr lang="ar-EG" sz="2800" dirty="0">
                <a:solidFill>
                  <a:schemeClr val="bg1"/>
                </a:solidFill>
                <a:latin typeface="Apple Chancery"/>
                <a:cs typeface="Apple Chancery"/>
              </a:rPr>
              <a:t> معه في علاقة حميمة.</a:t>
            </a:r>
            <a:endParaRPr lang="en-US" sz="2800" dirty="0">
              <a:solidFill>
                <a:schemeClr val="bg1"/>
              </a:solidFill>
              <a:latin typeface="Apple Chancery"/>
              <a:cs typeface="Apple Chancery"/>
            </a:endParaRPr>
          </a:p>
        </p:txBody>
      </p:sp>
    </p:spTree>
    <p:extLst>
      <p:ext uri="{BB962C8B-B14F-4D97-AF65-F5344CB8AC3E}">
        <p14:creationId xmlns:p14="http://schemas.microsoft.com/office/powerpoint/2010/main" val="34669922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x-none" sz="3600" dirty="0"/>
              <a:t>المطلوب لوقف إدمان الإباحية هو </a:t>
            </a:r>
            <a:endParaRPr lang="en-US" sz="3600" dirty="0"/>
          </a:p>
        </p:txBody>
      </p:sp>
      <p:sp>
        <p:nvSpPr>
          <p:cNvPr id="3" name="Content Placeholder 2"/>
          <p:cNvSpPr>
            <a:spLocks noGrp="1"/>
          </p:cNvSpPr>
          <p:nvPr>
            <p:ph idx="1"/>
          </p:nvPr>
        </p:nvSpPr>
        <p:spPr/>
        <p:txBody>
          <a:bodyPr>
            <a:noAutofit/>
          </a:bodyPr>
          <a:lstStyle/>
          <a:p>
            <a:pPr algn="r" rtl="1"/>
            <a:r>
              <a:rPr lang="x-none" sz="2400" dirty="0"/>
              <a:t>أن ندرب الطالب كيف يتخلص الطالب من الرغبة الشديدة وأن يتعلم إتقان مهارة البقاء بعيدا عن الرغبة الشديدة لفترة كافية لتختفي</a:t>
            </a:r>
            <a:r>
              <a:rPr lang="en-US" sz="2400" dirty="0"/>
              <a:t>.</a:t>
            </a:r>
          </a:p>
          <a:p>
            <a:pPr algn="r" rtl="1"/>
            <a:r>
              <a:rPr lang="x-none" sz="2400" dirty="0"/>
              <a:t>هذا بالطبع يبدو بسيطا، ولكن العديد من المدمنين يعلمون أنه ليس من السهل عليهم القيام بذلك</a:t>
            </a:r>
          </a:p>
          <a:p>
            <a:pPr algn="r" rtl="1"/>
            <a:r>
              <a:rPr lang="x-none" sz="2400" dirty="0" smtClean="0"/>
              <a:t>.اسمحوا </a:t>
            </a:r>
            <a:r>
              <a:rPr lang="x-none" sz="2400" dirty="0"/>
              <a:t>لي  أن أريكم بعض الإشارات الفسيولوجية البسيطة التي يمكن أن تستخدم لقياس مدى قوة الشهوة لدى الطلبة</a:t>
            </a:r>
            <a:r>
              <a:rPr lang="en-US" sz="2400" dirty="0"/>
              <a:t> .</a:t>
            </a:r>
          </a:p>
          <a:p>
            <a:pPr algn="r" rtl="1"/>
            <a:r>
              <a:rPr lang="x-none" sz="2400" dirty="0"/>
              <a:t>إن العلامات الفيسيولوجية للشهوة القوية من المهم جدا معرفة ارتباطها بتغيرات فسيولوجية معينة، و التي تبدأ لتأخذ مكانها في الجسم البشري عند التعرض لرغبة شديدة لمشاهدة الإباحية و ممارسة العادة السرية عند المدمنين، هذه التغيرات تتضمن</a:t>
            </a:r>
            <a:r>
              <a:rPr lang="en-US" sz="2400" dirty="0"/>
              <a:t>:</a:t>
            </a:r>
          </a:p>
          <a:p>
            <a:pPr lvl="0" algn="r" rtl="1"/>
            <a:r>
              <a:rPr lang="x-none" sz="2400" dirty="0"/>
              <a:t>سرعة </a:t>
            </a:r>
            <a:r>
              <a:rPr lang="x-none" sz="2400" dirty="0" smtClean="0"/>
              <a:t>النبض</a:t>
            </a:r>
            <a:r>
              <a:rPr lang="ar-EG" sz="2400" dirty="0" smtClean="0"/>
              <a:t> و </a:t>
            </a:r>
            <a:r>
              <a:rPr lang="x-none" sz="2400" dirty="0" smtClean="0"/>
              <a:t>زيادة </a:t>
            </a:r>
            <a:r>
              <a:rPr lang="x-none" sz="2400" dirty="0"/>
              <a:t>ضغط </a:t>
            </a:r>
            <a:r>
              <a:rPr lang="x-none" sz="2400" dirty="0" smtClean="0"/>
              <a:t>الدم</a:t>
            </a:r>
            <a:r>
              <a:rPr lang="ar-EG" sz="2400" dirty="0" smtClean="0"/>
              <a:t> و </a:t>
            </a:r>
            <a:r>
              <a:rPr lang="x-none" sz="2400" dirty="0" smtClean="0"/>
              <a:t>اتساع </a:t>
            </a:r>
            <a:r>
              <a:rPr lang="x-none" sz="2400" dirty="0"/>
              <a:t>حدقة </a:t>
            </a:r>
            <a:r>
              <a:rPr lang="x-none" sz="2400" dirty="0" smtClean="0"/>
              <a:t>العين</a:t>
            </a:r>
            <a:r>
              <a:rPr lang="ar-EG" sz="2400" dirty="0" smtClean="0"/>
              <a:t> و</a:t>
            </a:r>
            <a:r>
              <a:rPr lang="x-none" sz="2400" dirty="0" smtClean="0"/>
              <a:t>سرعة التنفس</a:t>
            </a:r>
            <a:r>
              <a:rPr lang="ar-EG" sz="2400" dirty="0" smtClean="0"/>
              <a:t>.</a:t>
            </a:r>
          </a:p>
          <a:p>
            <a:pPr lvl="0" algn="r" rtl="1"/>
            <a:r>
              <a:rPr lang="ar-EG" sz="2400" b="1" dirty="0" smtClean="0"/>
              <a:t>الحل</a:t>
            </a:r>
            <a:r>
              <a:rPr lang="ar-EG" sz="2400" dirty="0" smtClean="0"/>
              <a:t> في الصيام و ممارسة الرياضة و شغل الذات بما ينفع.</a:t>
            </a:r>
            <a:endParaRPr lang="en-US" sz="2400" dirty="0"/>
          </a:p>
          <a:p>
            <a:pPr algn="r" rtl="1"/>
            <a:endParaRPr lang="en-US" sz="2400" dirty="0"/>
          </a:p>
        </p:txBody>
      </p:sp>
      <p:pic>
        <p:nvPicPr>
          <p:cNvPr id="4" name="Picture 3" descr="NTRA Logo 2016 CMY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497" y="383861"/>
            <a:ext cx="3240000" cy="1595842"/>
          </a:xfrm>
          <a:prstGeom prst="rect">
            <a:avLst/>
          </a:prstGeom>
        </p:spPr>
      </p:pic>
    </p:spTree>
    <p:extLst>
      <p:ext uri="{BB962C8B-B14F-4D97-AF65-F5344CB8AC3E}">
        <p14:creationId xmlns:p14="http://schemas.microsoft.com/office/powerpoint/2010/main" val="19940247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AutoShape 2" descr="نسيج قرنفلي"/>
          <p:cNvSpPr>
            <a:spLocks noChangeArrowheads="1"/>
          </p:cNvSpPr>
          <p:nvPr/>
        </p:nvSpPr>
        <p:spPr bwMode="auto">
          <a:xfrm>
            <a:off x="7696200" y="1447800"/>
            <a:ext cx="1143000" cy="952500"/>
          </a:xfrm>
          <a:prstGeom prst="roundRect">
            <a:avLst>
              <a:gd name="adj" fmla="val 16667"/>
            </a:avLst>
          </a:prstGeom>
          <a:solidFill>
            <a:schemeClr val="bg1">
              <a:alpha val="98822"/>
            </a:schemeClr>
          </a:solidFill>
          <a:ln w="9525">
            <a:round/>
            <a:headEnd/>
            <a:tailEnd/>
          </a:ln>
          <a:scene3d>
            <a:camera prst="legacyPerspectiveBottom"/>
            <a:lightRig rig="legacyFlat3" dir="t"/>
          </a:scene3d>
          <a:sp3d extrusionH="887400" prstMaterial="legacyMatte">
            <a:bevelT w="13500" h="13500" prst="angle"/>
            <a:bevelB w="13500" h="13500" prst="angle"/>
            <a:extrusionClr>
              <a:srgbClr val="FFCCCC"/>
            </a:extrusionClr>
            <a:contourClr>
              <a:schemeClr val="bg1"/>
            </a:contourClr>
          </a:sp3d>
        </p:spPr>
        <p:txBody>
          <a:bodyPr wrap="none" anchor="ctr">
            <a:flatTx/>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1" eaLnBrk="1" hangingPunct="1"/>
            <a:endParaRPr lang="ar-EG" altLang="en-US" sz="3000" b="1">
              <a:solidFill>
                <a:srgbClr val="990033"/>
              </a:solidFill>
              <a:latin typeface="Times New Roman" panose="02020603050405020304" pitchFamily="18" charset="0"/>
              <a:cs typeface="Simplified Arabic" panose="02020603050405020304" pitchFamily="18" charset="-78"/>
            </a:endParaRPr>
          </a:p>
        </p:txBody>
      </p:sp>
      <p:sp>
        <p:nvSpPr>
          <p:cNvPr id="146435" name="Text Box 3"/>
          <p:cNvSpPr txBox="1">
            <a:spLocks noChangeArrowheads="1"/>
          </p:cNvSpPr>
          <p:nvPr/>
        </p:nvSpPr>
        <p:spPr bwMode="auto">
          <a:xfrm>
            <a:off x="7772400" y="1524000"/>
            <a:ext cx="990600" cy="727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1" eaLnBrk="1" hangingPunct="1">
              <a:lnSpc>
                <a:spcPts val="2500"/>
              </a:lnSpc>
              <a:spcBef>
                <a:spcPct val="50000"/>
              </a:spcBef>
            </a:pPr>
            <a:r>
              <a:rPr lang="ar-SA" altLang="en-US" sz="2400" b="1">
                <a:solidFill>
                  <a:srgbClr val="0033CC"/>
                </a:solidFill>
                <a:latin typeface="Times New Roman" panose="02020603050405020304" pitchFamily="18" charset="0"/>
                <a:cs typeface="Times New Roman" panose="02020603050405020304" pitchFamily="18" charset="0"/>
                <a:hlinkClick r:id="rId3" action="ppaction://hlinksldjump"/>
              </a:rPr>
              <a:t>ملكية فكرية</a:t>
            </a:r>
            <a:r>
              <a:rPr lang="ar-EG" altLang="en-US" sz="2400" b="1">
                <a:solidFill>
                  <a:srgbClr val="0033CC"/>
                </a:solidFill>
                <a:latin typeface="Times New Roman" panose="02020603050405020304" pitchFamily="18" charset="0"/>
                <a:cs typeface="Times New Roman" panose="02020603050405020304" pitchFamily="18" charset="0"/>
              </a:rPr>
              <a:t> </a:t>
            </a:r>
            <a:endParaRPr lang="en-US" altLang="en-US" sz="2400" b="1">
              <a:solidFill>
                <a:srgbClr val="0033CC"/>
              </a:solidFill>
              <a:latin typeface="Times New Roman" panose="02020603050405020304" pitchFamily="18" charset="0"/>
              <a:cs typeface="Times New Roman" panose="02020603050405020304" pitchFamily="18" charset="0"/>
            </a:endParaRPr>
          </a:p>
        </p:txBody>
      </p:sp>
      <p:sp>
        <p:nvSpPr>
          <p:cNvPr id="146436" name="AutoShape 4" descr="نسيج قرنفلي"/>
          <p:cNvSpPr>
            <a:spLocks noChangeArrowheads="1"/>
          </p:cNvSpPr>
          <p:nvPr/>
        </p:nvSpPr>
        <p:spPr bwMode="auto">
          <a:xfrm>
            <a:off x="2987675" y="1884363"/>
            <a:ext cx="3455988" cy="3384550"/>
          </a:xfrm>
          <a:prstGeom prst="irregularSeal2">
            <a:avLst/>
          </a:prstGeom>
          <a:blipFill dpi="0" rotWithShape="1">
            <a:blip r:embed="rId4"/>
            <a:srcRect/>
            <a:tile tx="0" ty="0" sx="100000" sy="100000" flip="none" algn="tl"/>
          </a:blipFill>
          <a:ln w="9525">
            <a:miter lim="800000"/>
            <a:headEnd/>
            <a:tailEnd/>
          </a:ln>
          <a:scene3d>
            <a:camera prst="legacyPerspectiveBottom"/>
            <a:lightRig rig="legacyFlat3" dir="t"/>
          </a:scene3d>
          <a:sp3d extrusionH="887400" prstMaterial="legacyMatte">
            <a:bevelT w="13500" h="13500" prst="angle"/>
            <a:bevelB w="13500" h="13500" prst="angle"/>
            <a:extrusionClr>
              <a:srgbClr val="FFCCCC"/>
            </a:extrusionClr>
            <a:contourClr>
              <a:srgbClr val="FFFFFF"/>
            </a:contourClr>
          </a:sp3d>
        </p:spPr>
        <p:txBody>
          <a:bodyPr wrap="none" anchor="ctr">
            <a:flatTx/>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endParaRPr lang="ar-SA" altLang="en-US" sz="2400" b="1">
              <a:latin typeface="Times New Roman" panose="02020603050405020304" pitchFamily="18" charset="0"/>
            </a:endParaRPr>
          </a:p>
        </p:txBody>
      </p:sp>
      <p:sp>
        <p:nvSpPr>
          <p:cNvPr id="146437" name="Text Box 5"/>
          <p:cNvSpPr txBox="1">
            <a:spLocks noChangeArrowheads="1"/>
          </p:cNvSpPr>
          <p:nvPr/>
        </p:nvSpPr>
        <p:spPr bwMode="auto">
          <a:xfrm>
            <a:off x="3124200" y="3255963"/>
            <a:ext cx="2701925"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1" eaLnBrk="1" hangingPunct="1">
              <a:lnSpc>
                <a:spcPts val="2500"/>
              </a:lnSpc>
              <a:spcBef>
                <a:spcPct val="50000"/>
              </a:spcBef>
            </a:pPr>
            <a:r>
              <a:rPr lang="ar-SA" altLang="en-US" sz="4800" b="1">
                <a:solidFill>
                  <a:srgbClr val="FF0000"/>
                </a:solidFill>
                <a:latin typeface="Times New Roman" panose="02020603050405020304" pitchFamily="18" charset="0"/>
                <a:cs typeface="Arabic Transparent" panose="020B0604020202020204" pitchFamily="34" charset="0"/>
              </a:rPr>
              <a:t>ال</a:t>
            </a:r>
            <a:r>
              <a:rPr lang="ar-EG" altLang="en-US" sz="4800" b="1">
                <a:solidFill>
                  <a:srgbClr val="FF0000"/>
                </a:solidFill>
                <a:latin typeface="Times New Roman" panose="02020603050405020304" pitchFamily="18" charset="0"/>
                <a:cs typeface="Arabic Transparent" panose="020B0604020202020204" pitchFamily="34" charset="0"/>
              </a:rPr>
              <a:t>جرائم</a:t>
            </a:r>
          </a:p>
          <a:p>
            <a:pPr rtl="1" eaLnBrk="1" hangingPunct="1">
              <a:lnSpc>
                <a:spcPts val="2500"/>
              </a:lnSpc>
              <a:spcBef>
                <a:spcPct val="50000"/>
              </a:spcBef>
            </a:pPr>
            <a:r>
              <a:rPr lang="ar-EG" altLang="en-US" sz="4800" b="1">
                <a:solidFill>
                  <a:srgbClr val="FF0000"/>
                </a:solidFill>
                <a:latin typeface="Times New Roman" panose="02020603050405020304" pitchFamily="18" charset="0"/>
                <a:cs typeface="Arabic Transparent" panose="020B0604020202020204" pitchFamily="34" charset="0"/>
              </a:rPr>
              <a:t>المعلوماتية</a:t>
            </a:r>
            <a:endParaRPr lang="en-US" altLang="en-US" sz="4800" b="1">
              <a:solidFill>
                <a:srgbClr val="FF0000"/>
              </a:solidFill>
              <a:latin typeface="Times New Roman" panose="02020603050405020304" pitchFamily="18" charset="0"/>
              <a:cs typeface="Arabic Transparent" panose="020B0604020202020204" pitchFamily="34" charset="0"/>
            </a:endParaRPr>
          </a:p>
        </p:txBody>
      </p:sp>
      <p:sp>
        <p:nvSpPr>
          <p:cNvPr id="146438" name="AutoShape 6"/>
          <p:cNvSpPr>
            <a:spLocks noChangeArrowheads="1"/>
          </p:cNvSpPr>
          <p:nvPr/>
        </p:nvSpPr>
        <p:spPr bwMode="auto">
          <a:xfrm rot="-1107474">
            <a:off x="5843588" y="3270250"/>
            <a:ext cx="1939925" cy="168275"/>
          </a:xfrm>
          <a:prstGeom prst="rightArrow">
            <a:avLst>
              <a:gd name="adj1" fmla="val 50000"/>
              <a:gd name="adj2" fmla="val 122808"/>
            </a:avLst>
          </a:prstGeom>
          <a:solidFill>
            <a:srgbClr val="99FF66"/>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99FF66"/>
            </a:extrusionClr>
            <a:contourClr>
              <a:srgbClr val="99FF66"/>
            </a:contourClr>
          </a:sp3d>
        </p:spPr>
        <p:txBody>
          <a:bodyPr wrap="none" anchor="ctr">
            <a:flatTx/>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endParaRPr lang="ar-SA" altLang="en-US" sz="2400" b="1">
              <a:latin typeface="Times New Roman" panose="02020603050405020304" pitchFamily="18" charset="0"/>
            </a:endParaRPr>
          </a:p>
        </p:txBody>
      </p:sp>
      <p:sp>
        <p:nvSpPr>
          <p:cNvPr id="146439" name="AutoShape 7" descr="نسيج قرنفلي"/>
          <p:cNvSpPr>
            <a:spLocks noChangeArrowheads="1"/>
          </p:cNvSpPr>
          <p:nvPr/>
        </p:nvSpPr>
        <p:spPr bwMode="auto">
          <a:xfrm>
            <a:off x="7772400" y="2819400"/>
            <a:ext cx="1143000" cy="1066800"/>
          </a:xfrm>
          <a:prstGeom prst="roundRect">
            <a:avLst>
              <a:gd name="adj" fmla="val 16667"/>
            </a:avLst>
          </a:prstGeom>
          <a:solidFill>
            <a:schemeClr val="bg1">
              <a:alpha val="96077"/>
            </a:schemeClr>
          </a:solidFill>
          <a:ln w="9525">
            <a:round/>
            <a:headEnd/>
            <a:tailEnd/>
          </a:ln>
          <a:scene3d>
            <a:camera prst="legacyPerspectiveBottom"/>
            <a:lightRig rig="legacyFlat3" dir="t"/>
          </a:scene3d>
          <a:sp3d extrusionH="887400" prstMaterial="legacyMatte">
            <a:bevelT w="13500" h="13500" prst="angle"/>
            <a:bevelB w="13500" h="13500" prst="angle"/>
            <a:extrusionClr>
              <a:srgbClr val="FFCCCC"/>
            </a:extrusionClr>
            <a:contourClr>
              <a:schemeClr val="bg1"/>
            </a:contourClr>
          </a:sp3d>
        </p:spPr>
        <p:txBody>
          <a:bodyPr wrap="none" anchor="ctr">
            <a:flatTx/>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1" eaLnBrk="1" hangingPunct="1"/>
            <a:endParaRPr lang="ar-EG" altLang="en-US" sz="3000" b="1">
              <a:solidFill>
                <a:srgbClr val="990033"/>
              </a:solidFill>
              <a:latin typeface="Times New Roman" panose="02020603050405020304" pitchFamily="18" charset="0"/>
              <a:cs typeface="Simplified Arabic" panose="02020603050405020304" pitchFamily="18" charset="-78"/>
            </a:endParaRPr>
          </a:p>
        </p:txBody>
      </p:sp>
      <p:sp>
        <p:nvSpPr>
          <p:cNvPr id="146441" name="AutoShape 9" descr="نسيج قرنفلي"/>
          <p:cNvSpPr>
            <a:spLocks noChangeArrowheads="1"/>
          </p:cNvSpPr>
          <p:nvPr/>
        </p:nvSpPr>
        <p:spPr bwMode="auto">
          <a:xfrm>
            <a:off x="1524000" y="588963"/>
            <a:ext cx="1447800" cy="485775"/>
          </a:xfrm>
          <a:prstGeom prst="roundRect">
            <a:avLst>
              <a:gd name="adj" fmla="val 16667"/>
            </a:avLst>
          </a:prstGeom>
          <a:solidFill>
            <a:schemeClr val="bg1">
              <a:alpha val="98822"/>
            </a:schemeClr>
          </a:solidFill>
          <a:ln w="9525">
            <a:round/>
            <a:headEnd/>
            <a:tailEnd/>
          </a:ln>
          <a:scene3d>
            <a:camera prst="legacyPerspectiveBottom"/>
            <a:lightRig rig="legacyFlat3" dir="t"/>
          </a:scene3d>
          <a:sp3d extrusionH="887400" prstMaterial="legacyMatte">
            <a:bevelT w="13500" h="13500" prst="angle"/>
            <a:bevelB w="13500" h="13500" prst="angle"/>
            <a:extrusionClr>
              <a:srgbClr val="FFCCCC"/>
            </a:extrusionClr>
            <a:contourClr>
              <a:schemeClr val="bg1"/>
            </a:contourClr>
          </a:sp3d>
        </p:spPr>
        <p:txBody>
          <a:bodyPr wrap="none" anchor="ctr">
            <a:flatTx/>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1" eaLnBrk="1" hangingPunct="1"/>
            <a:r>
              <a:rPr lang="ar-SA" altLang="en-US" sz="2800" b="1">
                <a:solidFill>
                  <a:srgbClr val="990033"/>
                </a:solidFill>
                <a:latin typeface="Times New Roman" panose="02020603050405020304" pitchFamily="18" charset="0"/>
                <a:cs typeface="Simplified Arabic" panose="02020603050405020304" pitchFamily="18" charset="-78"/>
              </a:rPr>
              <a:t> </a:t>
            </a:r>
            <a:r>
              <a:rPr lang="ar-SA" altLang="en-US" sz="2800" b="1">
                <a:solidFill>
                  <a:srgbClr val="990033"/>
                </a:solidFill>
                <a:latin typeface="Times New Roman" panose="02020603050405020304" pitchFamily="18" charset="0"/>
                <a:cs typeface="Simplified Arabic" panose="02020603050405020304" pitchFamily="18" charset="-78"/>
                <a:hlinkClick r:id="rId5" action="ppaction://hlinksldjump"/>
              </a:rPr>
              <a:t>سب و قذف</a:t>
            </a:r>
            <a:r>
              <a:rPr lang="ar-SA" altLang="en-US" sz="2800" b="1">
                <a:solidFill>
                  <a:srgbClr val="990033"/>
                </a:solidFill>
                <a:latin typeface="Times New Roman" panose="02020603050405020304" pitchFamily="18" charset="0"/>
                <a:cs typeface="Simplified Arabic" panose="02020603050405020304" pitchFamily="18" charset="-78"/>
              </a:rPr>
              <a:t> </a:t>
            </a:r>
            <a:endParaRPr lang="en-US" altLang="en-US" sz="2800" b="1">
              <a:solidFill>
                <a:srgbClr val="990033"/>
              </a:solidFill>
              <a:latin typeface="Times New Roman" panose="02020603050405020304" pitchFamily="18" charset="0"/>
              <a:cs typeface="Simplified Arabic" panose="02020603050405020304" pitchFamily="18" charset="-78"/>
            </a:endParaRPr>
          </a:p>
        </p:txBody>
      </p:sp>
      <p:sp>
        <p:nvSpPr>
          <p:cNvPr id="146443" name="AutoShape 11" descr="نسيج قرنفلي"/>
          <p:cNvSpPr>
            <a:spLocks noChangeArrowheads="1"/>
          </p:cNvSpPr>
          <p:nvPr/>
        </p:nvSpPr>
        <p:spPr bwMode="auto">
          <a:xfrm>
            <a:off x="3838575" y="5791200"/>
            <a:ext cx="1571625" cy="769938"/>
          </a:xfrm>
          <a:prstGeom prst="roundRect">
            <a:avLst>
              <a:gd name="adj" fmla="val 16667"/>
            </a:avLst>
          </a:prstGeom>
          <a:solidFill>
            <a:schemeClr val="bg1">
              <a:alpha val="98822"/>
            </a:schemeClr>
          </a:solidFill>
          <a:ln w="9525">
            <a:round/>
            <a:headEnd/>
            <a:tailEnd/>
          </a:ln>
          <a:scene3d>
            <a:camera prst="legacyPerspectiveBottom"/>
            <a:lightRig rig="legacyFlat3" dir="t"/>
          </a:scene3d>
          <a:sp3d extrusionH="887400" prstMaterial="legacyMatte">
            <a:bevelT w="13500" h="13500" prst="angle"/>
            <a:bevelB w="13500" h="13500" prst="angle"/>
            <a:extrusionClr>
              <a:srgbClr val="FFCCCC"/>
            </a:extrusionClr>
            <a:contourClr>
              <a:schemeClr val="bg1"/>
            </a:contourClr>
          </a:sp3d>
        </p:spPr>
        <p:txBody>
          <a:bodyPr wrap="none" anchor="ctr">
            <a:flatTx/>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1" eaLnBrk="1" hangingPunct="1"/>
            <a:endParaRPr lang="ar-EG" altLang="en-US" sz="3000" b="1">
              <a:solidFill>
                <a:srgbClr val="990033"/>
              </a:solidFill>
              <a:latin typeface="Times New Roman" panose="02020603050405020304" pitchFamily="18" charset="0"/>
              <a:cs typeface="Simplified Arabic" panose="02020603050405020304" pitchFamily="18" charset="-78"/>
            </a:endParaRPr>
          </a:p>
        </p:txBody>
      </p:sp>
      <p:sp>
        <p:nvSpPr>
          <p:cNvPr id="146444" name="Text Box 12"/>
          <p:cNvSpPr txBox="1">
            <a:spLocks noChangeArrowheads="1"/>
          </p:cNvSpPr>
          <p:nvPr/>
        </p:nvSpPr>
        <p:spPr bwMode="auto">
          <a:xfrm>
            <a:off x="3838575" y="5867400"/>
            <a:ext cx="1447800" cy="727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1" eaLnBrk="1" hangingPunct="1">
              <a:lnSpc>
                <a:spcPts val="2500"/>
              </a:lnSpc>
              <a:spcBef>
                <a:spcPct val="50000"/>
              </a:spcBef>
            </a:pPr>
            <a:r>
              <a:rPr lang="ar-SA" altLang="en-US" sz="2400" b="1">
                <a:solidFill>
                  <a:srgbClr val="0033CC"/>
                </a:solidFill>
                <a:latin typeface="Times New Roman" panose="02020603050405020304" pitchFamily="18" charset="0"/>
                <a:cs typeface="Simplified Arabic" panose="02020603050405020304" pitchFamily="18" charset="-78"/>
                <a:hlinkClick r:id="" action="ppaction://noaction"/>
              </a:rPr>
              <a:t>اختراق مواقع</a:t>
            </a:r>
            <a:r>
              <a:rPr lang="ar-SA" altLang="en-US" sz="2400" b="1">
                <a:solidFill>
                  <a:srgbClr val="0033CC"/>
                </a:solidFill>
                <a:latin typeface="Times New Roman" panose="02020603050405020304" pitchFamily="18" charset="0"/>
                <a:cs typeface="Simplified Arabic" panose="02020603050405020304" pitchFamily="18" charset="-78"/>
              </a:rPr>
              <a:t> </a:t>
            </a:r>
            <a:endParaRPr lang="en-US" altLang="en-US" sz="2400" b="1">
              <a:solidFill>
                <a:srgbClr val="0033CC"/>
              </a:solidFill>
              <a:latin typeface="Times New Roman" panose="02020603050405020304" pitchFamily="18" charset="0"/>
              <a:cs typeface="Arabic Transparent" panose="020B0604020202020204" pitchFamily="34" charset="0"/>
            </a:endParaRPr>
          </a:p>
        </p:txBody>
      </p:sp>
      <p:sp>
        <p:nvSpPr>
          <p:cNvPr id="146445" name="AutoShape 13" descr="نسيج قرنفلي"/>
          <p:cNvSpPr>
            <a:spLocks noChangeArrowheads="1"/>
          </p:cNvSpPr>
          <p:nvPr/>
        </p:nvSpPr>
        <p:spPr bwMode="auto">
          <a:xfrm>
            <a:off x="7239000" y="4191000"/>
            <a:ext cx="1676400" cy="990600"/>
          </a:xfrm>
          <a:prstGeom prst="roundRect">
            <a:avLst>
              <a:gd name="adj" fmla="val 16667"/>
            </a:avLst>
          </a:prstGeom>
          <a:solidFill>
            <a:schemeClr val="bg1">
              <a:alpha val="98822"/>
            </a:schemeClr>
          </a:solidFill>
          <a:ln w="9525">
            <a:round/>
            <a:headEnd/>
            <a:tailEnd/>
          </a:ln>
          <a:scene3d>
            <a:camera prst="legacyPerspectiveBottom"/>
            <a:lightRig rig="legacyFlat3" dir="t"/>
          </a:scene3d>
          <a:sp3d extrusionH="887400" prstMaterial="legacyMatte">
            <a:bevelT w="13500" h="13500" prst="angle"/>
            <a:bevelB w="13500" h="13500" prst="angle"/>
            <a:extrusionClr>
              <a:srgbClr val="FFCCCC"/>
            </a:extrusionClr>
            <a:contourClr>
              <a:schemeClr val="bg1"/>
            </a:contourClr>
          </a:sp3d>
        </p:spPr>
        <p:txBody>
          <a:bodyPr wrap="none" anchor="ctr">
            <a:flatTx/>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1" eaLnBrk="1" hangingPunct="1"/>
            <a:r>
              <a:rPr lang="ar-SA" altLang="en-US" sz="2400" b="1">
                <a:solidFill>
                  <a:srgbClr val="990033"/>
                </a:solidFill>
                <a:latin typeface="Times New Roman" panose="02020603050405020304" pitchFamily="18" charset="0"/>
                <a:cs typeface="Simplified Arabic" panose="02020603050405020304" pitchFamily="18" charset="-78"/>
                <a:hlinkClick r:id="rId6" action="ppaction://hlinksldjump"/>
              </a:rPr>
              <a:t>تشهير و إساءة </a:t>
            </a:r>
          </a:p>
          <a:p>
            <a:pPr rtl="1" eaLnBrk="1" hangingPunct="1"/>
            <a:r>
              <a:rPr lang="ar-SA" altLang="en-US" sz="2400" b="1">
                <a:solidFill>
                  <a:srgbClr val="990033"/>
                </a:solidFill>
                <a:latin typeface="Times New Roman" panose="02020603050405020304" pitchFamily="18" charset="0"/>
                <a:cs typeface="Simplified Arabic" panose="02020603050405020304" pitchFamily="18" charset="-78"/>
                <a:hlinkClick r:id="rId6" action="ppaction://hlinksldjump"/>
              </a:rPr>
              <a:t>سمعة</a:t>
            </a:r>
            <a:endParaRPr lang="en-US" altLang="en-US" sz="2400" b="1">
              <a:solidFill>
                <a:srgbClr val="990033"/>
              </a:solidFill>
              <a:latin typeface="Times New Roman" panose="02020603050405020304" pitchFamily="18" charset="0"/>
              <a:cs typeface="Simplified Arabic" panose="02020603050405020304" pitchFamily="18" charset="-78"/>
            </a:endParaRPr>
          </a:p>
        </p:txBody>
      </p:sp>
      <p:sp>
        <p:nvSpPr>
          <p:cNvPr id="146447" name="AutoShape 15" descr="نسيج قرنفلي"/>
          <p:cNvSpPr>
            <a:spLocks noChangeArrowheads="1"/>
          </p:cNvSpPr>
          <p:nvPr/>
        </p:nvSpPr>
        <p:spPr bwMode="auto">
          <a:xfrm>
            <a:off x="179388" y="2747963"/>
            <a:ext cx="1512887" cy="1150937"/>
          </a:xfrm>
          <a:prstGeom prst="roundRect">
            <a:avLst>
              <a:gd name="adj" fmla="val 16667"/>
            </a:avLst>
          </a:prstGeom>
          <a:solidFill>
            <a:srgbClr val="FFFFFF">
              <a:alpha val="98822"/>
            </a:srgbClr>
          </a:solidFill>
          <a:ln w="9525">
            <a:round/>
            <a:headEnd/>
            <a:tailEnd/>
          </a:ln>
          <a:scene3d>
            <a:camera prst="legacyPerspectiveBottom"/>
            <a:lightRig rig="legacyFlat3" dir="t"/>
          </a:scene3d>
          <a:sp3d extrusionH="887400" prstMaterial="legacyMatte">
            <a:bevelT w="13500" h="13500" prst="angle"/>
            <a:bevelB w="13500" h="13500" prst="angle"/>
            <a:extrusionClr>
              <a:srgbClr val="FFCCCC"/>
            </a:extrusionClr>
            <a:contourClr>
              <a:srgbClr val="FFFFFF"/>
            </a:contourClr>
          </a:sp3d>
        </p:spPr>
        <p:txBody>
          <a:bodyPr wrap="none" anchor="ctr">
            <a:flatTx/>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1" eaLnBrk="1" hangingPunct="1"/>
            <a:endParaRPr lang="ar-EG" altLang="en-US" sz="3000" b="1">
              <a:solidFill>
                <a:srgbClr val="990033"/>
              </a:solidFill>
              <a:latin typeface="Times New Roman" panose="02020603050405020304" pitchFamily="18" charset="0"/>
              <a:cs typeface="Simplified Arabic" panose="02020603050405020304" pitchFamily="18" charset="-78"/>
            </a:endParaRPr>
          </a:p>
        </p:txBody>
      </p:sp>
      <p:sp>
        <p:nvSpPr>
          <p:cNvPr id="146448" name="Text Box 16"/>
          <p:cNvSpPr txBox="1">
            <a:spLocks noChangeArrowheads="1"/>
          </p:cNvSpPr>
          <p:nvPr/>
        </p:nvSpPr>
        <p:spPr bwMode="auto">
          <a:xfrm>
            <a:off x="304800" y="2822575"/>
            <a:ext cx="12954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1" eaLnBrk="1" hangingPunct="1">
              <a:lnSpc>
                <a:spcPts val="2500"/>
              </a:lnSpc>
              <a:spcBef>
                <a:spcPct val="50000"/>
              </a:spcBef>
            </a:pPr>
            <a:r>
              <a:rPr lang="ar-SA" altLang="en-US" sz="2400" b="1">
                <a:solidFill>
                  <a:srgbClr val="0033CC"/>
                </a:solidFill>
                <a:latin typeface="Times New Roman" panose="02020603050405020304" pitchFamily="18" charset="0"/>
                <a:cs typeface="Simplified Arabic" panose="02020603050405020304" pitchFamily="18" charset="-78"/>
                <a:hlinkClick r:id="rId7" action="ppaction://hlinksldjump"/>
              </a:rPr>
              <a:t>نصب واحتيال</a:t>
            </a:r>
            <a:r>
              <a:rPr lang="ar-EG" altLang="en-US" sz="2400" b="1">
                <a:solidFill>
                  <a:srgbClr val="0033CC"/>
                </a:solidFill>
                <a:latin typeface="Times New Roman" panose="02020603050405020304" pitchFamily="18" charset="0"/>
                <a:cs typeface="Simplified Arabic" panose="02020603050405020304" pitchFamily="18" charset="-78"/>
              </a:rPr>
              <a:t> </a:t>
            </a:r>
            <a:endParaRPr lang="en-US" altLang="en-US" sz="2400" b="1">
              <a:solidFill>
                <a:srgbClr val="0033CC"/>
              </a:solidFill>
              <a:latin typeface="Times New Roman" panose="02020603050405020304" pitchFamily="18" charset="0"/>
              <a:cs typeface="Arabic Transparent" panose="020B0604020202020204" pitchFamily="34" charset="0"/>
            </a:endParaRPr>
          </a:p>
        </p:txBody>
      </p:sp>
      <p:sp>
        <p:nvSpPr>
          <p:cNvPr id="146449" name="AutoShape 17" descr="نسيج قرنفلي"/>
          <p:cNvSpPr>
            <a:spLocks noChangeArrowheads="1"/>
          </p:cNvSpPr>
          <p:nvPr/>
        </p:nvSpPr>
        <p:spPr bwMode="auto">
          <a:xfrm>
            <a:off x="304800" y="4170363"/>
            <a:ext cx="1219200" cy="1289050"/>
          </a:xfrm>
          <a:prstGeom prst="roundRect">
            <a:avLst>
              <a:gd name="adj" fmla="val 16667"/>
            </a:avLst>
          </a:prstGeom>
          <a:solidFill>
            <a:srgbClr val="FFFFFF">
              <a:alpha val="98822"/>
            </a:srgbClr>
          </a:solidFill>
          <a:ln w="9525">
            <a:round/>
            <a:headEnd/>
            <a:tailEnd/>
          </a:ln>
          <a:scene3d>
            <a:camera prst="legacyPerspectiveBottom"/>
            <a:lightRig rig="legacyFlat3" dir="t"/>
          </a:scene3d>
          <a:sp3d extrusionH="887400" prstMaterial="legacyMatte">
            <a:bevelT w="13500" h="13500" prst="angle"/>
            <a:bevelB w="13500" h="13500" prst="angle"/>
            <a:extrusionClr>
              <a:srgbClr val="FFCCCC"/>
            </a:extrusionClr>
            <a:contourClr>
              <a:srgbClr val="FFFFFF"/>
            </a:contourClr>
          </a:sp3d>
        </p:spPr>
        <p:txBody>
          <a:bodyPr wrap="none" anchor="ctr">
            <a:flatTx/>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1" eaLnBrk="1" hangingPunct="1"/>
            <a:r>
              <a:rPr lang="ar-EG" altLang="en-US" sz="2400" b="1">
                <a:solidFill>
                  <a:srgbClr val="0000FF"/>
                </a:solidFill>
                <a:latin typeface="Times New Roman" panose="02020603050405020304" pitchFamily="18" charset="0"/>
                <a:cs typeface="Simplified Arabic" panose="02020603050405020304" pitchFamily="18" charset="-78"/>
              </a:rPr>
              <a:t> </a:t>
            </a:r>
            <a:r>
              <a:rPr lang="ar-SA" altLang="en-US" sz="2400" b="1">
                <a:solidFill>
                  <a:srgbClr val="0000FF"/>
                </a:solidFill>
                <a:latin typeface="Times New Roman" panose="02020603050405020304" pitchFamily="18" charset="0"/>
                <a:cs typeface="Simplified Arabic" panose="02020603050405020304" pitchFamily="18" charset="-78"/>
                <a:hlinkClick r:id="rId8" action="ppaction://hlinksldjump"/>
              </a:rPr>
              <a:t>سرقة بريد</a:t>
            </a:r>
            <a:endParaRPr lang="ar-EG" altLang="en-US" sz="2400" b="1">
              <a:solidFill>
                <a:srgbClr val="0000FF"/>
              </a:solidFill>
              <a:latin typeface="Times New Roman" panose="02020603050405020304" pitchFamily="18" charset="0"/>
              <a:cs typeface="Simplified Arabic" panose="02020603050405020304" pitchFamily="18" charset="-78"/>
              <a:hlinkClick r:id="rId8" action="ppaction://hlinksldjump"/>
            </a:endParaRPr>
          </a:p>
          <a:p>
            <a:pPr rtl="1" eaLnBrk="1" hangingPunct="1"/>
            <a:r>
              <a:rPr lang="ar-SA" altLang="en-US" sz="2400" b="1">
                <a:solidFill>
                  <a:srgbClr val="0000FF"/>
                </a:solidFill>
                <a:latin typeface="Times New Roman" panose="02020603050405020304" pitchFamily="18" charset="0"/>
                <a:cs typeface="Simplified Arabic" panose="02020603050405020304" pitchFamily="18" charset="-78"/>
                <a:hlinkClick r:id="rId8" action="ppaction://hlinksldjump"/>
              </a:rPr>
              <a:t> الكترونى</a:t>
            </a:r>
            <a:r>
              <a:rPr lang="ar-EG" altLang="en-US" sz="2400" b="1">
                <a:solidFill>
                  <a:srgbClr val="0000FF"/>
                </a:solidFill>
                <a:latin typeface="Times New Roman" panose="02020603050405020304" pitchFamily="18" charset="0"/>
                <a:cs typeface="Simplified Arabic" panose="02020603050405020304" pitchFamily="18" charset="-78"/>
              </a:rPr>
              <a:t> </a:t>
            </a:r>
            <a:endParaRPr lang="en-US" altLang="en-US" sz="2400" b="1">
              <a:solidFill>
                <a:srgbClr val="0000FF"/>
              </a:solidFill>
              <a:latin typeface="Times New Roman" panose="02020603050405020304" pitchFamily="18" charset="0"/>
              <a:cs typeface="Simplified Arabic" panose="02020603050405020304" pitchFamily="18" charset="-78"/>
            </a:endParaRPr>
          </a:p>
        </p:txBody>
      </p:sp>
      <p:sp>
        <p:nvSpPr>
          <p:cNvPr id="146450" name="AutoShape 18"/>
          <p:cNvSpPr>
            <a:spLocks noChangeArrowheads="1"/>
          </p:cNvSpPr>
          <p:nvPr/>
        </p:nvSpPr>
        <p:spPr bwMode="auto">
          <a:xfrm>
            <a:off x="5943600" y="4246563"/>
            <a:ext cx="1295400" cy="249237"/>
          </a:xfrm>
          <a:prstGeom prst="rightArrow">
            <a:avLst>
              <a:gd name="adj1" fmla="val 50000"/>
              <a:gd name="adj2" fmla="val 80970"/>
            </a:avLst>
          </a:prstGeom>
          <a:solidFill>
            <a:srgbClr val="99FF66"/>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99FF66"/>
            </a:extrusionClr>
            <a:contourClr>
              <a:srgbClr val="99FF66"/>
            </a:contourClr>
          </a:sp3d>
        </p:spPr>
        <p:txBody>
          <a:bodyPr wrap="none" anchor="ctr">
            <a:flatTx/>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endParaRPr lang="ar-SA" altLang="en-US" sz="2400" b="1">
              <a:latin typeface="Times New Roman" panose="02020603050405020304" pitchFamily="18" charset="0"/>
            </a:endParaRPr>
          </a:p>
        </p:txBody>
      </p:sp>
      <p:sp>
        <p:nvSpPr>
          <p:cNvPr id="146451" name="AutoShape 19"/>
          <p:cNvSpPr>
            <a:spLocks noChangeArrowheads="1"/>
          </p:cNvSpPr>
          <p:nvPr/>
        </p:nvSpPr>
        <p:spPr bwMode="auto">
          <a:xfrm rot="19381968" flipV="1">
            <a:off x="6118225" y="2406650"/>
            <a:ext cx="1717675" cy="142875"/>
          </a:xfrm>
          <a:prstGeom prst="rightArrow">
            <a:avLst>
              <a:gd name="adj1" fmla="val 50000"/>
              <a:gd name="adj2" fmla="val 83989"/>
            </a:avLst>
          </a:prstGeom>
          <a:solidFill>
            <a:srgbClr val="99FF66"/>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99FF66"/>
            </a:extrusionClr>
            <a:contourClr>
              <a:srgbClr val="99FF66"/>
            </a:contourClr>
          </a:sp3d>
        </p:spPr>
        <p:txBody>
          <a:bodyPr rot="10800000" wrap="none" anchor="ctr">
            <a:flatTx/>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endParaRPr lang="ar-SA" altLang="en-US" sz="2400" b="1">
              <a:latin typeface="Times New Roman" panose="02020603050405020304" pitchFamily="18" charset="0"/>
            </a:endParaRPr>
          </a:p>
        </p:txBody>
      </p:sp>
      <p:sp>
        <p:nvSpPr>
          <p:cNvPr id="146452" name="AutoShape 20"/>
          <p:cNvSpPr>
            <a:spLocks noChangeArrowheads="1"/>
          </p:cNvSpPr>
          <p:nvPr/>
        </p:nvSpPr>
        <p:spPr bwMode="auto">
          <a:xfrm rot="16200000" flipV="1">
            <a:off x="3987006" y="1513682"/>
            <a:ext cx="1108075" cy="366712"/>
          </a:xfrm>
          <a:prstGeom prst="rightArrow">
            <a:avLst>
              <a:gd name="adj1" fmla="val 50000"/>
              <a:gd name="adj2" fmla="val 49102"/>
            </a:avLst>
          </a:prstGeom>
          <a:solidFill>
            <a:srgbClr val="99FF66"/>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99FF66"/>
            </a:extrusionClr>
            <a:contourClr>
              <a:srgbClr val="99FF66"/>
            </a:contourClr>
          </a:sp3d>
        </p:spPr>
        <p:txBody>
          <a:bodyPr rot="10800000" vert="eaVert" wrap="none" anchor="ctr">
            <a:flatTx/>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endParaRPr lang="ar-SA" altLang="en-US" sz="2400" b="1">
              <a:latin typeface="Times New Roman" panose="02020603050405020304" pitchFamily="18" charset="0"/>
            </a:endParaRPr>
          </a:p>
        </p:txBody>
      </p:sp>
      <p:sp>
        <p:nvSpPr>
          <p:cNvPr id="146453" name="AutoShape 21"/>
          <p:cNvSpPr>
            <a:spLocks noChangeArrowheads="1"/>
          </p:cNvSpPr>
          <p:nvPr/>
        </p:nvSpPr>
        <p:spPr bwMode="auto">
          <a:xfrm rot="3588566" flipH="1">
            <a:off x="2574132" y="1672431"/>
            <a:ext cx="1517650" cy="265113"/>
          </a:xfrm>
          <a:prstGeom prst="rightArrow">
            <a:avLst>
              <a:gd name="adj1" fmla="val 50000"/>
              <a:gd name="adj2" fmla="val 110303"/>
            </a:avLst>
          </a:prstGeom>
          <a:solidFill>
            <a:srgbClr val="99FF66"/>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99FF66"/>
            </a:extrusionClr>
            <a:contourClr>
              <a:srgbClr val="99FF66"/>
            </a:contourClr>
          </a:sp3d>
        </p:spPr>
        <p:txBody>
          <a:bodyPr rot="10800000" vert="eaVert" wrap="none" anchor="ctr">
            <a:flatTx/>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endParaRPr lang="ar-SA" altLang="en-US" sz="2400" b="1">
              <a:latin typeface="Times New Roman" panose="02020603050405020304" pitchFamily="18" charset="0"/>
            </a:endParaRPr>
          </a:p>
        </p:txBody>
      </p:sp>
      <p:sp>
        <p:nvSpPr>
          <p:cNvPr id="146454" name="AutoShape 22"/>
          <p:cNvSpPr>
            <a:spLocks noChangeArrowheads="1"/>
          </p:cNvSpPr>
          <p:nvPr/>
        </p:nvSpPr>
        <p:spPr bwMode="auto">
          <a:xfrm rot="774179" flipH="1">
            <a:off x="1738313" y="3668713"/>
            <a:ext cx="1223962" cy="358775"/>
          </a:xfrm>
          <a:prstGeom prst="rightArrow">
            <a:avLst>
              <a:gd name="adj1" fmla="val 50000"/>
              <a:gd name="adj2" fmla="val 95238"/>
            </a:avLst>
          </a:prstGeom>
          <a:solidFill>
            <a:srgbClr val="99FF66"/>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99FF66"/>
            </a:extrusionClr>
            <a:contourClr>
              <a:srgbClr val="99FF66"/>
            </a:contourClr>
          </a:sp3d>
        </p:spPr>
        <p:txBody>
          <a:bodyPr wrap="none" anchor="ctr">
            <a:flatTx/>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endParaRPr lang="ar-SA" altLang="en-US" sz="2400" b="1">
              <a:latin typeface="Times New Roman" panose="02020603050405020304" pitchFamily="18" charset="0"/>
            </a:endParaRPr>
          </a:p>
        </p:txBody>
      </p:sp>
      <p:sp>
        <p:nvSpPr>
          <p:cNvPr id="146455" name="AutoShape 23"/>
          <p:cNvSpPr>
            <a:spLocks noChangeArrowheads="1"/>
          </p:cNvSpPr>
          <p:nvPr/>
        </p:nvSpPr>
        <p:spPr bwMode="auto">
          <a:xfrm rot="21331538" flipH="1">
            <a:off x="1676400" y="4632325"/>
            <a:ext cx="1484313" cy="198438"/>
          </a:xfrm>
          <a:prstGeom prst="rightArrow">
            <a:avLst>
              <a:gd name="adj1" fmla="val 50000"/>
              <a:gd name="adj2" fmla="val 165564"/>
            </a:avLst>
          </a:prstGeom>
          <a:solidFill>
            <a:srgbClr val="99FF66"/>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99FF66"/>
            </a:extrusionClr>
            <a:contourClr>
              <a:srgbClr val="99FF66"/>
            </a:contourClr>
          </a:sp3d>
        </p:spPr>
        <p:txBody>
          <a:bodyPr wrap="none" anchor="ctr">
            <a:flatTx/>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endParaRPr lang="ar-SA" altLang="en-US" sz="2400" b="1">
              <a:latin typeface="Times New Roman" panose="02020603050405020304" pitchFamily="18" charset="0"/>
            </a:endParaRPr>
          </a:p>
        </p:txBody>
      </p:sp>
      <p:sp>
        <p:nvSpPr>
          <p:cNvPr id="146456" name="AutoShape 24" descr="نسيج قرنفلي"/>
          <p:cNvSpPr>
            <a:spLocks noChangeArrowheads="1"/>
          </p:cNvSpPr>
          <p:nvPr/>
        </p:nvSpPr>
        <p:spPr bwMode="auto">
          <a:xfrm>
            <a:off x="5218113" y="152400"/>
            <a:ext cx="1944687" cy="935038"/>
          </a:xfrm>
          <a:prstGeom prst="roundRect">
            <a:avLst>
              <a:gd name="adj" fmla="val 16667"/>
            </a:avLst>
          </a:prstGeom>
          <a:solidFill>
            <a:schemeClr val="bg1">
              <a:alpha val="98822"/>
            </a:schemeClr>
          </a:solidFill>
          <a:ln w="9525">
            <a:round/>
            <a:headEnd/>
            <a:tailEnd/>
          </a:ln>
          <a:scene3d>
            <a:camera prst="legacyPerspectiveBottom"/>
            <a:lightRig rig="legacyFlat3" dir="t"/>
          </a:scene3d>
          <a:sp3d extrusionH="887400" prstMaterial="legacyMatte">
            <a:bevelT w="13500" h="13500" prst="angle"/>
            <a:bevelB w="13500" h="13500" prst="angle"/>
            <a:extrusionClr>
              <a:srgbClr val="FFCCCC"/>
            </a:extrusionClr>
            <a:contourClr>
              <a:schemeClr val="bg1"/>
            </a:contourClr>
          </a:sp3d>
        </p:spPr>
        <p:txBody>
          <a:bodyPr wrap="none" anchor="ctr">
            <a:flatTx/>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1" eaLnBrk="1" hangingPunct="1"/>
            <a:r>
              <a:rPr lang="ar-SA" altLang="en-US" sz="2400" b="1">
                <a:solidFill>
                  <a:srgbClr val="0000FF"/>
                </a:solidFill>
                <a:latin typeface="Times New Roman" panose="02020603050405020304" pitchFamily="18" charset="0"/>
                <a:cs typeface="Simplified Arabic" panose="02020603050405020304" pitchFamily="18" charset="-78"/>
                <a:hlinkClick r:id="" action="ppaction://noaction"/>
              </a:rPr>
              <a:t>الاستغلال الجنسى</a:t>
            </a:r>
          </a:p>
          <a:p>
            <a:pPr rtl="1" eaLnBrk="1" hangingPunct="1"/>
            <a:r>
              <a:rPr lang="ar-SA" altLang="en-US" sz="2400" b="1">
                <a:solidFill>
                  <a:srgbClr val="0000FF"/>
                </a:solidFill>
                <a:latin typeface="Times New Roman" panose="02020603050405020304" pitchFamily="18" charset="0"/>
                <a:cs typeface="Simplified Arabic" panose="02020603050405020304" pitchFamily="18" charset="-78"/>
                <a:hlinkClick r:id="" action="ppaction://noaction"/>
              </a:rPr>
              <a:t> للاطفال</a:t>
            </a:r>
            <a:r>
              <a:rPr lang="ar-SA" altLang="en-US" sz="2400" b="1">
                <a:solidFill>
                  <a:srgbClr val="0000FF"/>
                </a:solidFill>
                <a:latin typeface="Times New Roman" panose="02020603050405020304" pitchFamily="18" charset="0"/>
                <a:cs typeface="Simplified Arabic" panose="02020603050405020304" pitchFamily="18" charset="-78"/>
              </a:rPr>
              <a:t> </a:t>
            </a:r>
            <a:endParaRPr lang="en-US" altLang="en-US" sz="2400" b="1">
              <a:solidFill>
                <a:srgbClr val="0000FF"/>
              </a:solidFill>
              <a:latin typeface="Times New Roman" panose="02020603050405020304" pitchFamily="18" charset="0"/>
              <a:cs typeface="Simplified Arabic" panose="02020603050405020304" pitchFamily="18" charset="-78"/>
            </a:endParaRPr>
          </a:p>
        </p:txBody>
      </p:sp>
      <p:sp>
        <p:nvSpPr>
          <p:cNvPr id="146457" name="AutoShape 25"/>
          <p:cNvSpPr>
            <a:spLocks noChangeArrowheads="1"/>
          </p:cNvSpPr>
          <p:nvPr/>
        </p:nvSpPr>
        <p:spPr bwMode="auto">
          <a:xfrm rot="3364450" flipV="1">
            <a:off x="4210050" y="5081588"/>
            <a:ext cx="838200" cy="431800"/>
          </a:xfrm>
          <a:prstGeom prst="rightArrow">
            <a:avLst>
              <a:gd name="adj1" fmla="val 50000"/>
              <a:gd name="adj2" fmla="val 74511"/>
            </a:avLst>
          </a:prstGeom>
          <a:solidFill>
            <a:srgbClr val="99FF66"/>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99FF66"/>
            </a:extrusionClr>
            <a:contourClr>
              <a:srgbClr val="99FF66"/>
            </a:contourClr>
          </a:sp3d>
        </p:spPr>
        <p:txBody>
          <a:bodyPr vert="eaVert" wrap="none" anchor="ctr">
            <a:flatTx/>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endParaRPr lang="ar-SA" altLang="en-US" sz="2400" b="1">
              <a:latin typeface="Times New Roman" panose="02020603050405020304" pitchFamily="18" charset="0"/>
            </a:endParaRPr>
          </a:p>
        </p:txBody>
      </p:sp>
      <p:sp>
        <p:nvSpPr>
          <p:cNvPr id="26" name="AutoShape 2" descr="نسيج قرنفلي">
            <a:hlinkClick r:id="" action="ppaction://noaction"/>
          </p:cNvPr>
          <p:cNvSpPr>
            <a:spLocks noChangeArrowheads="1"/>
          </p:cNvSpPr>
          <p:nvPr/>
        </p:nvSpPr>
        <p:spPr bwMode="auto">
          <a:xfrm>
            <a:off x="3657600" y="228600"/>
            <a:ext cx="1371600" cy="809625"/>
          </a:xfrm>
          <a:prstGeom prst="roundRect">
            <a:avLst>
              <a:gd name="adj" fmla="val 16667"/>
            </a:avLst>
          </a:prstGeom>
          <a:solidFill>
            <a:schemeClr val="bg1">
              <a:alpha val="98822"/>
            </a:schemeClr>
          </a:solidFill>
          <a:ln w="9525">
            <a:round/>
            <a:headEnd/>
            <a:tailEnd/>
          </a:ln>
          <a:scene3d>
            <a:camera prst="legacyPerspectiveBottom"/>
            <a:lightRig rig="legacyFlat3" dir="t"/>
          </a:scene3d>
          <a:sp3d extrusionH="887400" prstMaterial="legacyMatte">
            <a:bevelT w="13500" h="13500" prst="angle"/>
            <a:bevelB w="13500" h="13500" prst="angle"/>
            <a:extrusionClr>
              <a:srgbClr val="FFCCCC"/>
            </a:extrusionClr>
            <a:contourClr>
              <a:schemeClr val="bg1"/>
            </a:contourClr>
          </a:sp3d>
        </p:spPr>
        <p:txBody>
          <a:bodyPr wrap="none" anchor="ctr">
            <a:flatTx/>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1" eaLnBrk="1" hangingPunct="1">
              <a:lnSpc>
                <a:spcPts val="2500"/>
              </a:lnSpc>
              <a:spcBef>
                <a:spcPct val="50000"/>
              </a:spcBef>
            </a:pPr>
            <a:r>
              <a:rPr lang="ar-SA" altLang="en-US" sz="2400" b="1">
                <a:solidFill>
                  <a:srgbClr val="0033CC"/>
                </a:solidFill>
                <a:latin typeface="Times New Roman" panose="02020603050405020304" pitchFamily="18" charset="0"/>
                <a:cs typeface="Times New Roman" panose="02020603050405020304" pitchFamily="18" charset="0"/>
                <a:hlinkClick r:id="" action="ppaction://noaction"/>
              </a:rPr>
              <a:t>تهديد وابتزاز</a:t>
            </a:r>
            <a:endParaRPr lang="en-US" altLang="en-US" sz="2400" b="1">
              <a:solidFill>
                <a:srgbClr val="0033CC"/>
              </a:solidFill>
              <a:latin typeface="Times New Roman" panose="02020603050405020304" pitchFamily="18" charset="0"/>
              <a:cs typeface="Times New Roman" panose="02020603050405020304" pitchFamily="18" charset="0"/>
            </a:endParaRPr>
          </a:p>
        </p:txBody>
      </p:sp>
      <p:sp>
        <p:nvSpPr>
          <p:cNvPr id="27" name="AutoShape 19"/>
          <p:cNvSpPr>
            <a:spLocks noChangeArrowheads="1"/>
          </p:cNvSpPr>
          <p:nvPr/>
        </p:nvSpPr>
        <p:spPr bwMode="auto">
          <a:xfrm rot="18332587" flipV="1">
            <a:off x="5120481" y="1315245"/>
            <a:ext cx="981075" cy="354012"/>
          </a:xfrm>
          <a:prstGeom prst="rightArrow">
            <a:avLst>
              <a:gd name="adj1" fmla="val 50000"/>
              <a:gd name="adj2" fmla="val 77866"/>
            </a:avLst>
          </a:prstGeom>
          <a:solidFill>
            <a:srgbClr val="99FF66"/>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99FF66"/>
            </a:extrusionClr>
            <a:contourClr>
              <a:srgbClr val="99FF66"/>
            </a:contourClr>
          </a:sp3d>
        </p:spPr>
        <p:txBody>
          <a:bodyPr rot="10800000" vert="eaVert" wrap="none" anchor="ctr">
            <a:flatTx/>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endParaRPr lang="ar-SA" altLang="en-US" sz="2400" b="1">
              <a:latin typeface="Times New Roman" panose="02020603050405020304" pitchFamily="18" charset="0"/>
            </a:endParaRPr>
          </a:p>
        </p:txBody>
      </p:sp>
      <p:sp>
        <p:nvSpPr>
          <p:cNvPr id="28" name="AutoShape 15" descr="نسيج قرنفلي">
            <a:hlinkClick r:id="rId9" action="ppaction://hlinksldjump"/>
          </p:cNvPr>
          <p:cNvSpPr>
            <a:spLocks noChangeArrowheads="1"/>
          </p:cNvSpPr>
          <p:nvPr/>
        </p:nvSpPr>
        <p:spPr bwMode="auto">
          <a:xfrm>
            <a:off x="152400" y="1198563"/>
            <a:ext cx="1512888" cy="1150937"/>
          </a:xfrm>
          <a:prstGeom prst="roundRect">
            <a:avLst>
              <a:gd name="adj" fmla="val 16667"/>
            </a:avLst>
          </a:prstGeom>
          <a:solidFill>
            <a:schemeClr val="bg1">
              <a:alpha val="98822"/>
            </a:schemeClr>
          </a:solidFill>
          <a:ln w="9525">
            <a:round/>
            <a:headEnd/>
            <a:tailEnd/>
          </a:ln>
          <a:scene3d>
            <a:camera prst="legacyPerspectiveBottom"/>
            <a:lightRig rig="legacyFlat3" dir="t"/>
          </a:scene3d>
          <a:sp3d extrusionH="887400" prstMaterial="legacyMatte">
            <a:bevelT w="13500" h="13500" prst="angle"/>
            <a:bevelB w="13500" h="13500" prst="angle"/>
            <a:extrusionClr>
              <a:srgbClr val="FFCCCC"/>
            </a:extrusionClr>
            <a:contourClr>
              <a:schemeClr val="bg1"/>
            </a:contourClr>
          </a:sp3d>
        </p:spPr>
        <p:txBody>
          <a:bodyPr wrap="none" anchor="ctr">
            <a:flatTx/>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1" eaLnBrk="1" hangingPunct="1">
              <a:lnSpc>
                <a:spcPts val="2500"/>
              </a:lnSpc>
              <a:spcBef>
                <a:spcPct val="50000"/>
              </a:spcBef>
            </a:pPr>
            <a:r>
              <a:rPr lang="ar-SA" altLang="en-US" sz="2400" b="1">
                <a:solidFill>
                  <a:srgbClr val="0033CC"/>
                </a:solidFill>
                <a:latin typeface="Times New Roman" panose="02020603050405020304" pitchFamily="18" charset="0"/>
                <a:cs typeface="Simplified Arabic" panose="02020603050405020304" pitchFamily="18" charset="-78"/>
              </a:rPr>
              <a:t>مزاولة نشاط</a:t>
            </a:r>
          </a:p>
          <a:p>
            <a:pPr rtl="1" eaLnBrk="1" hangingPunct="1">
              <a:lnSpc>
                <a:spcPts val="2500"/>
              </a:lnSpc>
              <a:spcBef>
                <a:spcPct val="50000"/>
              </a:spcBef>
            </a:pPr>
            <a:r>
              <a:rPr lang="ar-SA" altLang="en-US" sz="2400" b="1">
                <a:solidFill>
                  <a:srgbClr val="0033CC"/>
                </a:solidFill>
                <a:latin typeface="Times New Roman" panose="02020603050405020304" pitchFamily="18" charset="0"/>
                <a:cs typeface="Simplified Arabic" panose="02020603050405020304" pitchFamily="18" charset="-78"/>
              </a:rPr>
              <a:t> بدون ترخيص</a:t>
            </a:r>
            <a:endParaRPr lang="en-US" altLang="en-US" sz="2400" b="1">
              <a:solidFill>
                <a:srgbClr val="0033CC"/>
              </a:solidFill>
              <a:latin typeface="Times New Roman" panose="02020603050405020304" pitchFamily="18" charset="0"/>
              <a:cs typeface="Arabic Transparent" panose="020B0604020202020204" pitchFamily="34" charset="0"/>
            </a:endParaRPr>
          </a:p>
        </p:txBody>
      </p:sp>
      <p:sp>
        <p:nvSpPr>
          <p:cNvPr id="29" name="AutoShape 21"/>
          <p:cNvSpPr>
            <a:spLocks noChangeArrowheads="1"/>
          </p:cNvSpPr>
          <p:nvPr/>
        </p:nvSpPr>
        <p:spPr bwMode="auto">
          <a:xfrm rot="1731958" flipH="1">
            <a:off x="1562100" y="2522538"/>
            <a:ext cx="1762125" cy="247650"/>
          </a:xfrm>
          <a:prstGeom prst="rightArrow">
            <a:avLst>
              <a:gd name="adj1" fmla="val 50000"/>
              <a:gd name="adj2" fmla="val 80114"/>
            </a:avLst>
          </a:prstGeom>
          <a:solidFill>
            <a:srgbClr val="99FF66"/>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99FF66"/>
            </a:extrusionClr>
            <a:contourClr>
              <a:srgbClr val="99FF66"/>
            </a:contourClr>
          </a:sp3d>
        </p:spPr>
        <p:txBody>
          <a:bodyPr wrap="none" anchor="ctr">
            <a:flatTx/>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endParaRPr lang="ar-SA" altLang="en-US" sz="2400" b="1">
              <a:latin typeface="Times New Roman" panose="02020603050405020304" pitchFamily="18" charset="0"/>
            </a:endParaRPr>
          </a:p>
        </p:txBody>
      </p:sp>
      <p:sp>
        <p:nvSpPr>
          <p:cNvPr id="31" name="AutoShape 13" descr="نسيج قرنفلي"/>
          <p:cNvSpPr>
            <a:spLocks noChangeArrowheads="1"/>
          </p:cNvSpPr>
          <p:nvPr/>
        </p:nvSpPr>
        <p:spPr bwMode="auto">
          <a:xfrm>
            <a:off x="5791200" y="5715000"/>
            <a:ext cx="1447800" cy="1003300"/>
          </a:xfrm>
          <a:prstGeom prst="roundRect">
            <a:avLst>
              <a:gd name="adj" fmla="val 16667"/>
            </a:avLst>
          </a:prstGeom>
          <a:solidFill>
            <a:schemeClr val="bg1">
              <a:alpha val="98822"/>
            </a:schemeClr>
          </a:solidFill>
          <a:ln w="9525">
            <a:round/>
            <a:headEnd/>
            <a:tailEnd/>
          </a:ln>
          <a:scene3d>
            <a:camera prst="legacyPerspectiveBottom"/>
            <a:lightRig rig="legacyFlat3" dir="t"/>
          </a:scene3d>
          <a:sp3d extrusionH="887400" prstMaterial="legacyMatte">
            <a:bevelT w="13500" h="13500" prst="angle"/>
            <a:bevelB w="13500" h="13500" prst="angle"/>
            <a:extrusionClr>
              <a:srgbClr val="FFCCCC"/>
            </a:extrusionClr>
            <a:contourClr>
              <a:schemeClr val="bg1"/>
            </a:contourClr>
          </a:sp3d>
        </p:spPr>
        <p:txBody>
          <a:bodyPr wrap="none" anchor="ctr">
            <a:flatTx/>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lnSpc>
                <a:spcPts val="2500"/>
              </a:lnSpc>
              <a:spcBef>
                <a:spcPct val="50000"/>
              </a:spcBef>
            </a:pPr>
            <a:r>
              <a:rPr lang="ar-SA" altLang="en-US" sz="2200" b="1">
                <a:solidFill>
                  <a:srgbClr val="0033CC"/>
                </a:solidFill>
                <a:latin typeface="Times New Roman" panose="02020603050405020304" pitchFamily="18" charset="0"/>
                <a:cs typeface="Simplified Arabic" panose="02020603050405020304" pitchFamily="18" charset="-78"/>
                <a:hlinkClick r:id="" action="ppaction://noaction"/>
              </a:rPr>
              <a:t>توصيل شبكات</a:t>
            </a:r>
          </a:p>
          <a:p>
            <a:pPr algn="r" rtl="1" eaLnBrk="1" hangingPunct="1">
              <a:lnSpc>
                <a:spcPts val="2500"/>
              </a:lnSpc>
              <a:spcBef>
                <a:spcPct val="50000"/>
              </a:spcBef>
            </a:pPr>
            <a:r>
              <a:rPr lang="ar-SA" altLang="en-US" sz="2200" b="1">
                <a:solidFill>
                  <a:srgbClr val="0033CC"/>
                </a:solidFill>
                <a:latin typeface="Times New Roman" panose="02020603050405020304" pitchFamily="18" charset="0"/>
                <a:cs typeface="Simplified Arabic" panose="02020603050405020304" pitchFamily="18" charset="-78"/>
                <a:hlinkClick r:id="" action="ppaction://noaction"/>
              </a:rPr>
              <a:t>بدون ترخيص</a:t>
            </a:r>
            <a:r>
              <a:rPr lang="ar-SA" altLang="en-US" sz="2400" b="1">
                <a:solidFill>
                  <a:srgbClr val="0033CC"/>
                </a:solidFill>
                <a:latin typeface="Times New Roman" panose="02020603050405020304" pitchFamily="18" charset="0"/>
                <a:cs typeface="Simplified Arabic" panose="02020603050405020304" pitchFamily="18" charset="-78"/>
              </a:rPr>
              <a:t>  </a:t>
            </a:r>
            <a:endParaRPr lang="en-US" altLang="en-US" sz="2400" b="1">
              <a:solidFill>
                <a:srgbClr val="0033CC"/>
              </a:solidFill>
              <a:latin typeface="Times New Roman" panose="02020603050405020304" pitchFamily="18" charset="0"/>
              <a:cs typeface="Arabic Transparent" panose="020B0604020202020204" pitchFamily="34" charset="0"/>
            </a:endParaRPr>
          </a:p>
        </p:txBody>
      </p:sp>
      <p:sp>
        <p:nvSpPr>
          <p:cNvPr id="32" name="AutoShape 18"/>
          <p:cNvSpPr>
            <a:spLocks noChangeArrowheads="1"/>
          </p:cNvSpPr>
          <p:nvPr/>
        </p:nvSpPr>
        <p:spPr bwMode="auto">
          <a:xfrm rot="1542896">
            <a:off x="4751388" y="5111750"/>
            <a:ext cx="1487487" cy="228600"/>
          </a:xfrm>
          <a:prstGeom prst="rightArrow">
            <a:avLst>
              <a:gd name="adj1" fmla="val 50000"/>
              <a:gd name="adj2" fmla="val 145924"/>
            </a:avLst>
          </a:prstGeom>
          <a:solidFill>
            <a:srgbClr val="99FF66"/>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99FF66"/>
            </a:extrusionClr>
            <a:contourClr>
              <a:srgbClr val="99FF66"/>
            </a:contourClr>
          </a:sp3d>
        </p:spPr>
        <p:txBody>
          <a:bodyPr wrap="none" anchor="ctr">
            <a:flatTx/>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endParaRPr lang="ar-SA" altLang="en-US" sz="2400" b="1">
              <a:latin typeface="Times New Roman" panose="02020603050405020304" pitchFamily="18" charset="0"/>
            </a:endParaRPr>
          </a:p>
        </p:txBody>
      </p:sp>
      <p:sp>
        <p:nvSpPr>
          <p:cNvPr id="33" name="AutoShape 15" descr="نسيج قرنفلي"/>
          <p:cNvSpPr>
            <a:spLocks noChangeArrowheads="1"/>
          </p:cNvSpPr>
          <p:nvPr/>
        </p:nvSpPr>
        <p:spPr bwMode="auto">
          <a:xfrm>
            <a:off x="1371600" y="5691188"/>
            <a:ext cx="1512888" cy="785812"/>
          </a:xfrm>
          <a:prstGeom prst="roundRect">
            <a:avLst>
              <a:gd name="adj" fmla="val 16667"/>
            </a:avLst>
          </a:prstGeom>
          <a:solidFill>
            <a:schemeClr val="bg1">
              <a:alpha val="98822"/>
            </a:schemeClr>
          </a:solidFill>
          <a:ln w="9525">
            <a:round/>
            <a:headEnd/>
            <a:tailEnd/>
          </a:ln>
          <a:scene3d>
            <a:camera prst="legacyPerspectiveBottom"/>
            <a:lightRig rig="legacyFlat3" dir="t"/>
          </a:scene3d>
          <a:sp3d extrusionH="887400" prstMaterial="legacyMatte">
            <a:bevelT w="13500" h="13500" prst="angle"/>
            <a:bevelB w="13500" h="13500" prst="angle"/>
            <a:extrusionClr>
              <a:srgbClr val="FFCCCC"/>
            </a:extrusionClr>
            <a:contourClr>
              <a:schemeClr val="bg1"/>
            </a:contourClr>
          </a:sp3d>
        </p:spPr>
        <p:txBody>
          <a:bodyPr wrap="none" anchor="ctr">
            <a:flatTx/>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1" eaLnBrk="1" hangingPunct="1">
              <a:lnSpc>
                <a:spcPts val="2500"/>
              </a:lnSpc>
              <a:spcBef>
                <a:spcPct val="50000"/>
              </a:spcBef>
            </a:pPr>
            <a:r>
              <a:rPr lang="ar-SA" altLang="en-US" sz="2400" b="1">
                <a:solidFill>
                  <a:srgbClr val="0033CC"/>
                </a:solidFill>
                <a:latin typeface="Times New Roman" panose="02020603050405020304" pitchFamily="18" charset="0"/>
                <a:cs typeface="Simplified Arabic" panose="02020603050405020304" pitchFamily="18" charset="-78"/>
                <a:hlinkClick r:id="rId7" action="ppaction://hlinksldjump"/>
              </a:rPr>
              <a:t>انتحال صفة</a:t>
            </a:r>
            <a:r>
              <a:rPr lang="ar-EG" altLang="en-US" sz="2400" b="1">
                <a:solidFill>
                  <a:srgbClr val="0033CC"/>
                </a:solidFill>
                <a:latin typeface="Times New Roman" panose="02020603050405020304" pitchFamily="18" charset="0"/>
                <a:cs typeface="Simplified Arabic" panose="02020603050405020304" pitchFamily="18" charset="-78"/>
              </a:rPr>
              <a:t> </a:t>
            </a:r>
            <a:endParaRPr lang="ar-SA" altLang="en-US" sz="2400" b="1">
              <a:solidFill>
                <a:srgbClr val="0033CC"/>
              </a:solidFill>
              <a:latin typeface="Times New Roman" panose="02020603050405020304" pitchFamily="18" charset="0"/>
              <a:cs typeface="Simplified Arabic" panose="02020603050405020304" pitchFamily="18" charset="-78"/>
            </a:endParaRPr>
          </a:p>
        </p:txBody>
      </p:sp>
      <p:sp>
        <p:nvSpPr>
          <p:cNvPr id="34" name="AutoShape 25"/>
          <p:cNvSpPr>
            <a:spLocks noChangeArrowheads="1"/>
          </p:cNvSpPr>
          <p:nvPr/>
        </p:nvSpPr>
        <p:spPr bwMode="auto">
          <a:xfrm rot="8103787" flipV="1">
            <a:off x="2765425" y="5478463"/>
            <a:ext cx="1158875" cy="342900"/>
          </a:xfrm>
          <a:prstGeom prst="rightArrow">
            <a:avLst>
              <a:gd name="adj1" fmla="val 50000"/>
              <a:gd name="adj2" fmla="val 96992"/>
            </a:avLst>
          </a:prstGeom>
          <a:solidFill>
            <a:srgbClr val="99FF66"/>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99FF66"/>
            </a:extrusionClr>
            <a:contourClr>
              <a:srgbClr val="99FF66"/>
            </a:contourClr>
          </a:sp3d>
        </p:spPr>
        <p:txBody>
          <a:bodyPr wrap="none" anchor="ctr">
            <a:flatTx/>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endParaRPr lang="ar-SA" altLang="en-US" sz="2400" b="1">
              <a:latin typeface="Times New Roman" panose="02020603050405020304" pitchFamily="18" charset="0"/>
            </a:endParaRPr>
          </a:p>
        </p:txBody>
      </p:sp>
      <p:sp>
        <p:nvSpPr>
          <p:cNvPr id="36" name="AutoShape 20"/>
          <p:cNvSpPr>
            <a:spLocks noChangeArrowheads="1"/>
          </p:cNvSpPr>
          <p:nvPr/>
        </p:nvSpPr>
        <p:spPr bwMode="auto">
          <a:xfrm rot="19389350" flipV="1">
            <a:off x="5643563" y="1751013"/>
            <a:ext cx="2092325" cy="198437"/>
          </a:xfrm>
          <a:prstGeom prst="rightArrow">
            <a:avLst>
              <a:gd name="adj1" fmla="val 50000"/>
              <a:gd name="adj2" fmla="val 60482"/>
            </a:avLst>
          </a:prstGeom>
          <a:solidFill>
            <a:srgbClr val="99FF66"/>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99FF66"/>
            </a:extrusionClr>
            <a:contourClr>
              <a:srgbClr val="99FF66"/>
            </a:contourClr>
          </a:sp3d>
        </p:spPr>
        <p:txBody>
          <a:bodyPr rot="10800000" wrap="none" anchor="ctr">
            <a:flatTx/>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endParaRPr lang="ar-SA" altLang="en-US" sz="2400" b="1">
              <a:latin typeface="Times New Roman" panose="02020603050405020304" pitchFamily="18" charset="0"/>
            </a:endParaRPr>
          </a:p>
        </p:txBody>
      </p:sp>
      <p:sp>
        <p:nvSpPr>
          <p:cNvPr id="2" name="AutoShape 2" descr="نسيج قرنفلي">
            <a:hlinkClick r:id="rId7" action="ppaction://hlinksldjump"/>
          </p:cNvPr>
          <p:cNvSpPr>
            <a:spLocks noChangeArrowheads="1"/>
          </p:cNvSpPr>
          <p:nvPr/>
        </p:nvSpPr>
        <p:spPr bwMode="auto">
          <a:xfrm>
            <a:off x="7467600" y="304800"/>
            <a:ext cx="1143000" cy="742950"/>
          </a:xfrm>
          <a:prstGeom prst="roundRect">
            <a:avLst>
              <a:gd name="adj" fmla="val 16667"/>
            </a:avLst>
          </a:prstGeom>
          <a:solidFill>
            <a:schemeClr val="bg1">
              <a:alpha val="98822"/>
            </a:schemeClr>
          </a:solidFill>
          <a:ln w="9525">
            <a:round/>
            <a:headEnd/>
            <a:tailEnd/>
          </a:ln>
          <a:scene3d>
            <a:camera prst="legacyPerspectiveBottom"/>
            <a:lightRig rig="legacyFlat3" dir="t"/>
          </a:scene3d>
          <a:sp3d extrusionH="887400" prstMaterial="legacyMatte">
            <a:bevelT w="13500" h="13500" prst="angle"/>
            <a:bevelB w="13500" h="13500" prst="angle"/>
            <a:extrusionClr>
              <a:srgbClr val="FFCCCC"/>
            </a:extrusionClr>
            <a:contourClr>
              <a:schemeClr val="bg1"/>
            </a:contourClr>
          </a:sp3d>
        </p:spPr>
        <p:txBody>
          <a:bodyPr wrap="none" anchor="ctr">
            <a:flatTx/>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1" eaLnBrk="1" hangingPunct="1">
              <a:lnSpc>
                <a:spcPts val="2500"/>
              </a:lnSpc>
              <a:spcBef>
                <a:spcPct val="50000"/>
              </a:spcBef>
            </a:pPr>
            <a:r>
              <a:rPr lang="ar-SA" altLang="en-US" sz="2400" b="1">
                <a:solidFill>
                  <a:srgbClr val="0033CC"/>
                </a:solidFill>
                <a:latin typeface="Times New Roman" panose="02020603050405020304" pitchFamily="18" charset="0"/>
                <a:cs typeface="Times New Roman" panose="02020603050405020304" pitchFamily="18" charset="0"/>
                <a:hlinkClick r:id="rId7" action="ppaction://hlinksldjump"/>
              </a:rPr>
              <a:t>الشائعات</a:t>
            </a:r>
            <a:endParaRPr lang="en-US" altLang="en-US" sz="2400" b="1">
              <a:solidFill>
                <a:srgbClr val="0033CC"/>
              </a:solidFill>
              <a:latin typeface="Times New Roman" panose="02020603050405020304" pitchFamily="18" charset="0"/>
              <a:cs typeface="Times New Roman" panose="02020603050405020304" pitchFamily="18" charset="0"/>
            </a:endParaRPr>
          </a:p>
        </p:txBody>
      </p:sp>
      <p:sp>
        <p:nvSpPr>
          <p:cNvPr id="3" name="Text Box 3"/>
          <p:cNvSpPr txBox="1">
            <a:spLocks noChangeArrowheads="1"/>
          </p:cNvSpPr>
          <p:nvPr/>
        </p:nvSpPr>
        <p:spPr bwMode="auto">
          <a:xfrm>
            <a:off x="7924800" y="2819400"/>
            <a:ext cx="914400" cy="1054100"/>
          </a:xfrm>
          <a:prstGeom prst="rect">
            <a:avLst/>
          </a:prstGeom>
          <a:solidFill>
            <a:schemeClr val="bg1">
              <a:alpha val="9882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1" eaLnBrk="1" hangingPunct="1">
              <a:lnSpc>
                <a:spcPts val="2500"/>
              </a:lnSpc>
              <a:spcBef>
                <a:spcPct val="50000"/>
              </a:spcBef>
            </a:pPr>
            <a:r>
              <a:rPr lang="ar-SA" altLang="en-US" sz="2400" b="1">
                <a:solidFill>
                  <a:srgbClr val="0033CC"/>
                </a:solidFill>
                <a:latin typeface="Times New Roman" panose="02020603050405020304" pitchFamily="18" charset="0"/>
                <a:cs typeface="Times New Roman" panose="02020603050405020304" pitchFamily="18" charset="0"/>
                <a:hlinkClick r:id="rId10" action="ppaction://hlinksldjump"/>
              </a:rPr>
              <a:t>سرقة كروت ائتمان</a:t>
            </a:r>
            <a:endParaRPr lang="en-US" altLang="en-US" sz="2400" b="1">
              <a:solidFill>
                <a:srgbClr val="0033CC"/>
              </a:solidFill>
              <a:latin typeface="Times New Roman" panose="02020603050405020304" pitchFamily="18" charset="0"/>
              <a:cs typeface="Times New Roman" panose="02020603050405020304" pitchFamily="18" charset="0"/>
            </a:endParaRPr>
          </a:p>
        </p:txBody>
      </p:sp>
      <p:sp>
        <p:nvSpPr>
          <p:cNvPr id="35" name="Rectangle 40"/>
          <p:cNvSpPr>
            <a:spLocks noChangeArrowheads="1"/>
          </p:cNvSpPr>
          <p:nvPr/>
        </p:nvSpPr>
        <p:spPr bwMode="auto">
          <a:xfrm>
            <a:off x="0" y="6396335"/>
            <a:ext cx="762000" cy="461665"/>
          </a:xfrm>
          <a:prstGeom prst="rect">
            <a:avLst/>
          </a:prstGeom>
          <a:solidFill>
            <a:srgbClr val="FF0000"/>
          </a:solidFill>
          <a:ln w="9525">
            <a:noFill/>
            <a:miter lim="800000"/>
            <a:headEnd/>
            <a:tailEnd/>
          </a:ln>
          <a:scene3d>
            <a:camera prst="orthographicFront"/>
            <a:lightRig rig="threePt" dir="t"/>
          </a:scene3d>
          <a:sp3d>
            <a:bevelT w="165100" prst="coolSlant"/>
          </a:sp3d>
        </p:spPr>
        <p:txBody>
          <a:bodyPr>
            <a:spAutoFit/>
          </a:bodyPr>
          <a:lstStyle/>
          <a:p>
            <a:pPr>
              <a:defRPr/>
            </a:pPr>
            <a:r>
              <a:rPr lang="ar-SA" sz="2400" b="1" dirty="0">
                <a:solidFill>
                  <a:srgbClr val="0000FF"/>
                </a:solidFill>
                <a:latin typeface="Arial" charset="0"/>
                <a:cs typeface="Arial" charset="0"/>
                <a:hlinkClick r:id="rId11" action="ppaction://hlinksldjump"/>
              </a:rPr>
              <a:t>عودة</a:t>
            </a:r>
            <a:endParaRPr lang="en-US" sz="2400" b="1" dirty="0">
              <a:solidFill>
                <a:srgbClr val="0000FF"/>
              </a:solidFill>
              <a:latin typeface="Arial" charset="0"/>
              <a:cs typeface="Arial" charset="0"/>
            </a:endParaRPr>
          </a:p>
        </p:txBody>
      </p:sp>
      <p:sp>
        <p:nvSpPr>
          <p:cNvPr id="4" name="AutoShape 13" descr="نسيج قرنفلي">
            <a:hlinkClick r:id="rId6" action="ppaction://hlinksldjump"/>
          </p:cNvPr>
          <p:cNvSpPr>
            <a:spLocks noChangeArrowheads="1"/>
          </p:cNvSpPr>
          <p:nvPr/>
        </p:nvSpPr>
        <p:spPr bwMode="auto">
          <a:xfrm>
            <a:off x="7620000" y="5562600"/>
            <a:ext cx="1271588" cy="1066800"/>
          </a:xfrm>
          <a:prstGeom prst="roundRect">
            <a:avLst>
              <a:gd name="adj" fmla="val 16667"/>
            </a:avLst>
          </a:prstGeom>
          <a:solidFill>
            <a:schemeClr val="bg1">
              <a:alpha val="98822"/>
            </a:schemeClr>
          </a:solidFill>
          <a:ln w="9525">
            <a:round/>
            <a:headEnd/>
            <a:tailEnd/>
          </a:ln>
          <a:scene3d>
            <a:camera prst="legacyPerspectiveBottom"/>
            <a:lightRig rig="legacyFlat3" dir="t"/>
          </a:scene3d>
          <a:sp3d extrusionH="887400" prstMaterial="legacyMatte">
            <a:bevelT w="13500" h="13500" prst="angle"/>
            <a:bevelB w="13500" h="13500" prst="angle"/>
            <a:extrusionClr>
              <a:srgbClr val="FFCCCC"/>
            </a:extrusionClr>
            <a:contourClr>
              <a:schemeClr val="bg1"/>
            </a:contourClr>
          </a:sp3d>
        </p:spPr>
        <p:txBody>
          <a:bodyPr wrap="none" anchor="ctr">
            <a:flatTx/>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1" eaLnBrk="1" hangingPunct="1">
              <a:lnSpc>
                <a:spcPts val="2500"/>
              </a:lnSpc>
              <a:spcBef>
                <a:spcPct val="50000"/>
              </a:spcBef>
            </a:pPr>
            <a:r>
              <a:rPr lang="ar-SA" altLang="en-US" sz="2400" b="1">
                <a:solidFill>
                  <a:srgbClr val="0033CC"/>
                </a:solidFill>
                <a:latin typeface="Times New Roman" panose="02020603050405020304" pitchFamily="18" charset="0"/>
                <a:cs typeface="Simplified Arabic" panose="02020603050405020304" pitchFamily="18" charset="-78"/>
                <a:hlinkClick r:id="rId6" action="ppaction://hlinksldjump"/>
              </a:rPr>
              <a:t> مواقع مخلة</a:t>
            </a:r>
            <a:endParaRPr lang="en-US" altLang="en-US" sz="2400" b="1">
              <a:solidFill>
                <a:srgbClr val="0033CC"/>
              </a:solidFill>
              <a:latin typeface="Times New Roman" panose="02020603050405020304" pitchFamily="18" charset="0"/>
              <a:cs typeface="Arabic Transparent" panose="020B0604020202020204" pitchFamily="34" charset="0"/>
            </a:endParaRPr>
          </a:p>
        </p:txBody>
      </p:sp>
      <p:sp>
        <p:nvSpPr>
          <p:cNvPr id="5" name="AutoShape 18"/>
          <p:cNvSpPr>
            <a:spLocks noChangeArrowheads="1"/>
          </p:cNvSpPr>
          <p:nvPr/>
        </p:nvSpPr>
        <p:spPr bwMode="auto">
          <a:xfrm rot="1257078">
            <a:off x="5318125" y="4937125"/>
            <a:ext cx="2362200" cy="246063"/>
          </a:xfrm>
          <a:prstGeom prst="rightArrow">
            <a:avLst>
              <a:gd name="adj1" fmla="val 50000"/>
              <a:gd name="adj2" fmla="val 215288"/>
            </a:avLst>
          </a:prstGeom>
          <a:solidFill>
            <a:srgbClr val="99FF66"/>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99FF66"/>
            </a:extrusionClr>
            <a:contourClr>
              <a:srgbClr val="99FF66"/>
            </a:contourClr>
          </a:sp3d>
        </p:spPr>
        <p:txBody>
          <a:bodyPr wrap="none" anchor="ctr">
            <a:flatTx/>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endParaRPr lang="ar-SA" altLang="en-US" sz="2400" b="1">
              <a:latin typeface="Times New Roman" panose="02020603050405020304" pitchFamily="18" charset="0"/>
            </a:endParaRPr>
          </a:p>
        </p:txBody>
      </p:sp>
    </p:spTree>
    <p:extLst>
      <p:ext uri="{BB962C8B-B14F-4D97-AF65-F5344CB8AC3E}">
        <p14:creationId xmlns:p14="http://schemas.microsoft.com/office/powerpoint/2010/main" val="1936126751"/>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46436"/>
                                        </p:tgtEl>
                                        <p:attrNameLst>
                                          <p:attrName>style.visibility</p:attrName>
                                        </p:attrNameLst>
                                      </p:cBhvr>
                                      <p:to>
                                        <p:strVal val="visible"/>
                                      </p:to>
                                    </p:set>
                                    <p:animEffect transition="in" filter="wheel(1)">
                                      <p:cBhvr>
                                        <p:cTn id="7" dur="500"/>
                                        <p:tgtEl>
                                          <p:spTgt spid="146436"/>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46437"/>
                                        </p:tgtEl>
                                        <p:attrNameLst>
                                          <p:attrName>style.visibility</p:attrName>
                                        </p:attrNameLst>
                                      </p:cBhvr>
                                      <p:to>
                                        <p:strVal val="visible"/>
                                      </p:to>
                                    </p:set>
                                    <p:animEffect transition="in" filter="checkerboard(across)">
                                      <p:cBhvr>
                                        <p:cTn id="11" dur="500"/>
                                        <p:tgtEl>
                                          <p:spTgt spid="146437"/>
                                        </p:tgtEl>
                                      </p:cBhvr>
                                    </p:animEffect>
                                  </p:childTnLst>
                                </p:cTn>
                              </p:par>
                            </p:childTnLst>
                          </p:cTn>
                        </p:par>
                        <p:par>
                          <p:cTn id="12" fill="hold" nodeType="afterGroup">
                            <p:stCondLst>
                              <p:cond delay="1000"/>
                            </p:stCondLst>
                            <p:childTnLst>
                              <p:par>
                                <p:cTn id="13" presetID="4" presetClass="entr" presetSubtype="32" fill="hold" grpId="0" nodeType="afterEffect">
                                  <p:stCondLst>
                                    <p:cond delay="0"/>
                                  </p:stCondLst>
                                  <p:childTnLst>
                                    <p:set>
                                      <p:cBhvr>
                                        <p:cTn id="14" dur="1" fill="hold">
                                          <p:stCondLst>
                                            <p:cond delay="0"/>
                                          </p:stCondLst>
                                        </p:cTn>
                                        <p:tgtEl>
                                          <p:spTgt spid="146451"/>
                                        </p:tgtEl>
                                        <p:attrNameLst>
                                          <p:attrName>style.visibility</p:attrName>
                                        </p:attrNameLst>
                                      </p:cBhvr>
                                      <p:to>
                                        <p:strVal val="visible"/>
                                      </p:to>
                                    </p:set>
                                    <p:animEffect transition="in" filter="box(out)">
                                      <p:cBhvr>
                                        <p:cTn id="15" dur="500"/>
                                        <p:tgtEl>
                                          <p:spTgt spid="146451"/>
                                        </p:tgtEl>
                                      </p:cBhvr>
                                    </p:animEffect>
                                  </p:childTnLst>
                                </p:cTn>
                              </p:par>
                            </p:childTnLst>
                          </p:cTn>
                        </p:par>
                        <p:par>
                          <p:cTn id="16" fill="hold" nodeType="afterGroup">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146434"/>
                                        </p:tgtEl>
                                        <p:attrNameLst>
                                          <p:attrName>style.visibility</p:attrName>
                                        </p:attrNameLst>
                                      </p:cBhvr>
                                      <p:to>
                                        <p:strVal val="visible"/>
                                      </p:to>
                                    </p:set>
                                    <p:animEffect transition="in" filter="checkerboard(across)">
                                      <p:cBhvr>
                                        <p:cTn id="19" dur="500"/>
                                        <p:tgtEl>
                                          <p:spTgt spid="146434"/>
                                        </p:tgtEl>
                                      </p:cBhvr>
                                    </p:animEffect>
                                  </p:childTnLst>
                                </p:cTn>
                              </p:par>
                            </p:childTnLst>
                          </p:cTn>
                        </p:par>
                        <p:par>
                          <p:cTn id="20" fill="hold" nodeType="afterGroup">
                            <p:stCondLst>
                              <p:cond delay="2000"/>
                            </p:stCondLst>
                            <p:childTnLst>
                              <p:par>
                                <p:cTn id="21" presetID="5" presetClass="entr" presetSubtype="10" fill="hold" grpId="0" nodeType="afterEffect">
                                  <p:stCondLst>
                                    <p:cond delay="0"/>
                                  </p:stCondLst>
                                  <p:childTnLst>
                                    <p:set>
                                      <p:cBhvr>
                                        <p:cTn id="22" dur="1" fill="hold">
                                          <p:stCondLst>
                                            <p:cond delay="0"/>
                                          </p:stCondLst>
                                        </p:cTn>
                                        <p:tgtEl>
                                          <p:spTgt spid="146435"/>
                                        </p:tgtEl>
                                        <p:attrNameLst>
                                          <p:attrName>style.visibility</p:attrName>
                                        </p:attrNameLst>
                                      </p:cBhvr>
                                      <p:to>
                                        <p:strVal val="visible"/>
                                      </p:to>
                                    </p:set>
                                    <p:animEffect transition="in" filter="checkerboard(across)">
                                      <p:cBhvr>
                                        <p:cTn id="23" dur="500"/>
                                        <p:tgtEl>
                                          <p:spTgt spid="146435"/>
                                        </p:tgtEl>
                                      </p:cBhvr>
                                    </p:animEffect>
                                  </p:childTnLst>
                                </p:cTn>
                              </p:par>
                            </p:childTnLst>
                          </p:cTn>
                        </p:par>
                        <p:par>
                          <p:cTn id="24" fill="hold" nodeType="afterGroup">
                            <p:stCondLst>
                              <p:cond delay="2500"/>
                            </p:stCondLst>
                            <p:childTnLst>
                              <p:par>
                                <p:cTn id="25" presetID="5" presetClass="entr" presetSubtype="10" fill="hold" grpId="0" nodeType="afterEffect">
                                  <p:stCondLst>
                                    <p:cond delay="0"/>
                                  </p:stCondLst>
                                  <p:childTnLst>
                                    <p:set>
                                      <p:cBhvr>
                                        <p:cTn id="26" dur="1" fill="hold">
                                          <p:stCondLst>
                                            <p:cond delay="0"/>
                                          </p:stCondLst>
                                        </p:cTn>
                                        <p:tgtEl>
                                          <p:spTgt spid="146438"/>
                                        </p:tgtEl>
                                        <p:attrNameLst>
                                          <p:attrName>style.visibility</p:attrName>
                                        </p:attrNameLst>
                                      </p:cBhvr>
                                      <p:to>
                                        <p:strVal val="visible"/>
                                      </p:to>
                                    </p:set>
                                    <p:animEffect transition="in" filter="checkerboard(across)">
                                      <p:cBhvr>
                                        <p:cTn id="27" dur="500"/>
                                        <p:tgtEl>
                                          <p:spTgt spid="146438"/>
                                        </p:tgtEl>
                                      </p:cBhvr>
                                    </p:animEffect>
                                  </p:childTnLst>
                                </p:cTn>
                              </p:par>
                            </p:childTnLst>
                          </p:cTn>
                        </p:par>
                        <p:par>
                          <p:cTn id="28" fill="hold" nodeType="afterGroup">
                            <p:stCondLst>
                              <p:cond delay="3000"/>
                            </p:stCondLst>
                            <p:childTnLst>
                              <p:par>
                                <p:cTn id="29" presetID="5" presetClass="entr" presetSubtype="10" fill="hold" grpId="0" nodeType="afterEffect">
                                  <p:stCondLst>
                                    <p:cond delay="0"/>
                                  </p:stCondLst>
                                  <p:childTnLst>
                                    <p:set>
                                      <p:cBhvr>
                                        <p:cTn id="30" dur="1" fill="hold">
                                          <p:stCondLst>
                                            <p:cond delay="0"/>
                                          </p:stCondLst>
                                        </p:cTn>
                                        <p:tgtEl>
                                          <p:spTgt spid="146439"/>
                                        </p:tgtEl>
                                        <p:attrNameLst>
                                          <p:attrName>style.visibility</p:attrName>
                                        </p:attrNameLst>
                                      </p:cBhvr>
                                      <p:to>
                                        <p:strVal val="visible"/>
                                      </p:to>
                                    </p:set>
                                    <p:animEffect transition="in" filter="checkerboard(across)">
                                      <p:cBhvr>
                                        <p:cTn id="31" dur="500"/>
                                        <p:tgtEl>
                                          <p:spTgt spid="146439"/>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checkerboard(across)">
                                      <p:cBhvr>
                                        <p:cTn id="34" dur="500"/>
                                        <p:tgtEl>
                                          <p:spTgt spid="3"/>
                                        </p:tgtEl>
                                      </p:cBhvr>
                                    </p:animEffect>
                                  </p:childTnLst>
                                </p:cTn>
                              </p:par>
                            </p:childTnLst>
                          </p:cTn>
                        </p:par>
                        <p:par>
                          <p:cTn id="35" fill="hold" nodeType="afterGroup">
                            <p:stCondLst>
                              <p:cond delay="3500"/>
                            </p:stCondLst>
                            <p:childTnLst>
                              <p:par>
                                <p:cTn id="36" presetID="3" presetClass="entr" presetSubtype="10" fill="hold" grpId="0" nodeType="afterEffect">
                                  <p:stCondLst>
                                    <p:cond delay="0"/>
                                  </p:stCondLst>
                                  <p:childTnLst>
                                    <p:set>
                                      <p:cBhvr>
                                        <p:cTn id="37" dur="1" fill="hold">
                                          <p:stCondLst>
                                            <p:cond delay="0"/>
                                          </p:stCondLst>
                                        </p:cTn>
                                        <p:tgtEl>
                                          <p:spTgt spid="146450"/>
                                        </p:tgtEl>
                                        <p:attrNameLst>
                                          <p:attrName>style.visibility</p:attrName>
                                        </p:attrNameLst>
                                      </p:cBhvr>
                                      <p:to>
                                        <p:strVal val="visible"/>
                                      </p:to>
                                    </p:set>
                                    <p:animEffect transition="in" filter="blinds(horizontal)">
                                      <p:cBhvr>
                                        <p:cTn id="38" dur="500"/>
                                        <p:tgtEl>
                                          <p:spTgt spid="146450"/>
                                        </p:tgtEl>
                                      </p:cBhvr>
                                    </p:animEffect>
                                  </p:childTnLst>
                                </p:cTn>
                              </p:par>
                            </p:childTnLst>
                          </p:cTn>
                        </p:par>
                        <p:par>
                          <p:cTn id="39" fill="hold" nodeType="afterGroup">
                            <p:stCondLst>
                              <p:cond delay="4000"/>
                            </p:stCondLst>
                            <p:childTnLst>
                              <p:par>
                                <p:cTn id="40" presetID="3" presetClass="entr" presetSubtype="10" fill="hold" grpId="0" nodeType="afterEffect">
                                  <p:stCondLst>
                                    <p:cond delay="0"/>
                                  </p:stCondLst>
                                  <p:childTnLst>
                                    <p:set>
                                      <p:cBhvr>
                                        <p:cTn id="41" dur="1" fill="hold">
                                          <p:stCondLst>
                                            <p:cond delay="0"/>
                                          </p:stCondLst>
                                        </p:cTn>
                                        <p:tgtEl>
                                          <p:spTgt spid="146445"/>
                                        </p:tgtEl>
                                        <p:attrNameLst>
                                          <p:attrName>style.visibility</p:attrName>
                                        </p:attrNameLst>
                                      </p:cBhvr>
                                      <p:to>
                                        <p:strVal val="visible"/>
                                      </p:to>
                                    </p:set>
                                    <p:animEffect transition="in" filter="blinds(horizontal)">
                                      <p:cBhvr>
                                        <p:cTn id="42" dur="500"/>
                                        <p:tgtEl>
                                          <p:spTgt spid="146445"/>
                                        </p:tgtEl>
                                      </p:cBhvr>
                                    </p:animEffect>
                                  </p:childTnLst>
                                </p:cTn>
                              </p:par>
                            </p:childTnLst>
                          </p:cTn>
                        </p:par>
                        <p:par>
                          <p:cTn id="43" fill="hold" nodeType="afterGroup">
                            <p:stCondLst>
                              <p:cond delay="4500"/>
                            </p:stCondLst>
                            <p:childTnLst>
                              <p:par>
                                <p:cTn id="44" presetID="4" presetClass="entr" presetSubtype="32"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box(out)">
                                      <p:cBhvr>
                                        <p:cTn id="46" dur="500"/>
                                        <p:tgtEl>
                                          <p:spTgt spid="5"/>
                                        </p:tgtEl>
                                      </p:cBhvr>
                                    </p:animEffect>
                                  </p:childTnLst>
                                </p:cTn>
                              </p:par>
                            </p:childTnLst>
                          </p:cTn>
                        </p:par>
                        <p:par>
                          <p:cTn id="47" fill="hold" nodeType="afterGroup">
                            <p:stCondLst>
                              <p:cond delay="5000"/>
                            </p:stCondLst>
                            <p:childTnLst>
                              <p:par>
                                <p:cTn id="48" presetID="3" presetClass="entr" presetSubtype="10"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blinds(horizontal)">
                                      <p:cBhvr>
                                        <p:cTn id="50" dur="500"/>
                                        <p:tgtEl>
                                          <p:spTgt spid="4"/>
                                        </p:tgtEl>
                                      </p:cBhvr>
                                    </p:animEffect>
                                  </p:childTnLst>
                                </p:cTn>
                              </p:par>
                            </p:childTnLst>
                          </p:cTn>
                        </p:par>
                        <p:par>
                          <p:cTn id="51" fill="hold" nodeType="afterGroup">
                            <p:stCondLst>
                              <p:cond delay="5500"/>
                            </p:stCondLst>
                            <p:childTnLst>
                              <p:par>
                                <p:cTn id="52" presetID="4" presetClass="entr" presetSubtype="32" fill="hold" grpId="0"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box(out)">
                                      <p:cBhvr>
                                        <p:cTn id="54" dur="500"/>
                                        <p:tgtEl>
                                          <p:spTgt spid="32"/>
                                        </p:tgtEl>
                                      </p:cBhvr>
                                    </p:animEffect>
                                  </p:childTnLst>
                                </p:cTn>
                              </p:par>
                            </p:childTnLst>
                          </p:cTn>
                        </p:par>
                        <p:par>
                          <p:cTn id="55" fill="hold" nodeType="afterGroup">
                            <p:stCondLst>
                              <p:cond delay="6000"/>
                            </p:stCondLst>
                            <p:childTnLst>
                              <p:par>
                                <p:cTn id="56" presetID="3" presetClass="entr" presetSubtype="10"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blinds(horizontal)">
                                      <p:cBhvr>
                                        <p:cTn id="58" dur="500"/>
                                        <p:tgtEl>
                                          <p:spTgt spid="31"/>
                                        </p:tgtEl>
                                      </p:cBhvr>
                                    </p:animEffect>
                                  </p:childTnLst>
                                </p:cTn>
                              </p:par>
                            </p:childTnLst>
                          </p:cTn>
                        </p:par>
                        <p:par>
                          <p:cTn id="59" fill="hold" nodeType="afterGroup">
                            <p:stCondLst>
                              <p:cond delay="6500"/>
                            </p:stCondLst>
                            <p:childTnLst>
                              <p:par>
                                <p:cTn id="60" presetID="4" presetClass="entr" presetSubtype="16" fill="hold" grpId="0" nodeType="afterEffect">
                                  <p:stCondLst>
                                    <p:cond delay="0"/>
                                  </p:stCondLst>
                                  <p:childTnLst>
                                    <p:set>
                                      <p:cBhvr>
                                        <p:cTn id="61" dur="1" fill="hold">
                                          <p:stCondLst>
                                            <p:cond delay="0"/>
                                          </p:stCondLst>
                                        </p:cTn>
                                        <p:tgtEl>
                                          <p:spTgt spid="146457"/>
                                        </p:tgtEl>
                                        <p:attrNameLst>
                                          <p:attrName>style.visibility</p:attrName>
                                        </p:attrNameLst>
                                      </p:cBhvr>
                                      <p:to>
                                        <p:strVal val="visible"/>
                                      </p:to>
                                    </p:set>
                                    <p:animEffect transition="in" filter="box(in)">
                                      <p:cBhvr>
                                        <p:cTn id="62" dur="500"/>
                                        <p:tgtEl>
                                          <p:spTgt spid="146457"/>
                                        </p:tgtEl>
                                      </p:cBhvr>
                                    </p:animEffect>
                                  </p:childTnLst>
                                </p:cTn>
                              </p:par>
                            </p:childTnLst>
                          </p:cTn>
                        </p:par>
                        <p:par>
                          <p:cTn id="63" fill="hold" nodeType="afterGroup">
                            <p:stCondLst>
                              <p:cond delay="7000"/>
                            </p:stCondLst>
                            <p:childTnLst>
                              <p:par>
                                <p:cTn id="64" presetID="2" presetClass="entr" presetSubtype="4" fill="hold" grpId="0" nodeType="afterEffect">
                                  <p:stCondLst>
                                    <p:cond delay="0"/>
                                  </p:stCondLst>
                                  <p:childTnLst>
                                    <p:set>
                                      <p:cBhvr>
                                        <p:cTn id="65" dur="1" fill="hold">
                                          <p:stCondLst>
                                            <p:cond delay="0"/>
                                          </p:stCondLst>
                                        </p:cTn>
                                        <p:tgtEl>
                                          <p:spTgt spid="146456"/>
                                        </p:tgtEl>
                                        <p:attrNameLst>
                                          <p:attrName>style.visibility</p:attrName>
                                        </p:attrNameLst>
                                      </p:cBhvr>
                                      <p:to>
                                        <p:strVal val="visible"/>
                                      </p:to>
                                    </p:set>
                                    <p:anim calcmode="lin" valueType="num">
                                      <p:cBhvr additive="base">
                                        <p:cTn id="66" dur="500" fill="hold"/>
                                        <p:tgtEl>
                                          <p:spTgt spid="146456"/>
                                        </p:tgtEl>
                                        <p:attrNameLst>
                                          <p:attrName>ppt_x</p:attrName>
                                        </p:attrNameLst>
                                      </p:cBhvr>
                                      <p:tavLst>
                                        <p:tav tm="0">
                                          <p:val>
                                            <p:strVal val="#ppt_x"/>
                                          </p:val>
                                        </p:tav>
                                        <p:tav tm="100000">
                                          <p:val>
                                            <p:strVal val="#ppt_x"/>
                                          </p:val>
                                        </p:tav>
                                      </p:tavLst>
                                    </p:anim>
                                    <p:anim calcmode="lin" valueType="num">
                                      <p:cBhvr additive="base">
                                        <p:cTn id="67" dur="500" fill="hold"/>
                                        <p:tgtEl>
                                          <p:spTgt spid="146456"/>
                                        </p:tgtEl>
                                        <p:attrNameLst>
                                          <p:attrName>ppt_y</p:attrName>
                                        </p:attrNameLst>
                                      </p:cBhvr>
                                      <p:tavLst>
                                        <p:tav tm="0">
                                          <p:val>
                                            <p:strVal val="1+#ppt_h/2"/>
                                          </p:val>
                                        </p:tav>
                                        <p:tav tm="100000">
                                          <p:val>
                                            <p:strVal val="#ppt_y"/>
                                          </p:val>
                                        </p:tav>
                                      </p:tavLst>
                                    </p:anim>
                                  </p:childTnLst>
                                </p:cTn>
                              </p:par>
                            </p:childTnLst>
                          </p:cTn>
                        </p:par>
                        <p:par>
                          <p:cTn id="68" fill="hold" nodeType="afterGroup">
                            <p:stCondLst>
                              <p:cond delay="7500"/>
                            </p:stCondLst>
                            <p:childTnLst>
                              <p:par>
                                <p:cTn id="69" presetID="3" presetClass="entr" presetSubtype="10"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blinds(horizontal)">
                                      <p:cBhvr>
                                        <p:cTn id="71" dur="500"/>
                                        <p:tgtEl>
                                          <p:spTgt spid="34"/>
                                        </p:tgtEl>
                                      </p:cBhvr>
                                    </p:animEffect>
                                  </p:childTnLst>
                                </p:cTn>
                              </p:par>
                            </p:childTnLst>
                          </p:cTn>
                        </p:par>
                        <p:par>
                          <p:cTn id="72" fill="hold" nodeType="afterGroup">
                            <p:stCondLst>
                              <p:cond delay="8000"/>
                            </p:stCondLst>
                            <p:childTnLst>
                              <p:par>
                                <p:cTn id="73" presetID="5" presetClass="entr" presetSubtype="10" fill="hold" grpId="0"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checkerboard(across)">
                                      <p:cBhvr>
                                        <p:cTn id="75" dur="500"/>
                                        <p:tgtEl>
                                          <p:spTgt spid="33"/>
                                        </p:tgtEl>
                                      </p:cBhvr>
                                    </p:animEffect>
                                  </p:childTnLst>
                                </p:cTn>
                              </p:par>
                            </p:childTnLst>
                          </p:cTn>
                        </p:par>
                        <p:par>
                          <p:cTn id="76" fill="hold" nodeType="afterGroup">
                            <p:stCondLst>
                              <p:cond delay="8500"/>
                            </p:stCondLst>
                            <p:childTnLst>
                              <p:par>
                                <p:cTn id="77" presetID="4" presetClass="entr" presetSubtype="16" fill="hold" grpId="0" nodeType="afterEffect">
                                  <p:stCondLst>
                                    <p:cond delay="0"/>
                                  </p:stCondLst>
                                  <p:childTnLst>
                                    <p:set>
                                      <p:cBhvr>
                                        <p:cTn id="78" dur="1" fill="hold">
                                          <p:stCondLst>
                                            <p:cond delay="0"/>
                                          </p:stCondLst>
                                        </p:cTn>
                                        <p:tgtEl>
                                          <p:spTgt spid="146455"/>
                                        </p:tgtEl>
                                        <p:attrNameLst>
                                          <p:attrName>style.visibility</p:attrName>
                                        </p:attrNameLst>
                                      </p:cBhvr>
                                      <p:to>
                                        <p:strVal val="visible"/>
                                      </p:to>
                                    </p:set>
                                    <p:animEffect transition="in" filter="box(in)">
                                      <p:cBhvr>
                                        <p:cTn id="79" dur="500"/>
                                        <p:tgtEl>
                                          <p:spTgt spid="146455"/>
                                        </p:tgtEl>
                                      </p:cBhvr>
                                    </p:animEffect>
                                  </p:childTnLst>
                                </p:cTn>
                              </p:par>
                            </p:childTnLst>
                          </p:cTn>
                        </p:par>
                        <p:par>
                          <p:cTn id="80" fill="hold" nodeType="afterGroup">
                            <p:stCondLst>
                              <p:cond delay="9000"/>
                            </p:stCondLst>
                            <p:childTnLst>
                              <p:par>
                                <p:cTn id="81" presetID="2" presetClass="entr" presetSubtype="4" fill="hold" grpId="0" nodeType="afterEffect">
                                  <p:stCondLst>
                                    <p:cond delay="0"/>
                                  </p:stCondLst>
                                  <p:childTnLst>
                                    <p:set>
                                      <p:cBhvr>
                                        <p:cTn id="82" dur="1" fill="hold">
                                          <p:stCondLst>
                                            <p:cond delay="0"/>
                                          </p:stCondLst>
                                        </p:cTn>
                                        <p:tgtEl>
                                          <p:spTgt spid="146449"/>
                                        </p:tgtEl>
                                        <p:attrNameLst>
                                          <p:attrName>style.visibility</p:attrName>
                                        </p:attrNameLst>
                                      </p:cBhvr>
                                      <p:to>
                                        <p:strVal val="visible"/>
                                      </p:to>
                                    </p:set>
                                    <p:anim calcmode="lin" valueType="num">
                                      <p:cBhvr additive="base">
                                        <p:cTn id="83" dur="500" fill="hold"/>
                                        <p:tgtEl>
                                          <p:spTgt spid="146449"/>
                                        </p:tgtEl>
                                        <p:attrNameLst>
                                          <p:attrName>ppt_x</p:attrName>
                                        </p:attrNameLst>
                                      </p:cBhvr>
                                      <p:tavLst>
                                        <p:tav tm="0">
                                          <p:val>
                                            <p:strVal val="#ppt_x"/>
                                          </p:val>
                                        </p:tav>
                                        <p:tav tm="100000">
                                          <p:val>
                                            <p:strVal val="#ppt_x"/>
                                          </p:val>
                                        </p:tav>
                                      </p:tavLst>
                                    </p:anim>
                                    <p:anim calcmode="lin" valueType="num">
                                      <p:cBhvr additive="base">
                                        <p:cTn id="84" dur="500" fill="hold"/>
                                        <p:tgtEl>
                                          <p:spTgt spid="146449"/>
                                        </p:tgtEl>
                                        <p:attrNameLst>
                                          <p:attrName>ppt_y</p:attrName>
                                        </p:attrNameLst>
                                      </p:cBhvr>
                                      <p:tavLst>
                                        <p:tav tm="0">
                                          <p:val>
                                            <p:strVal val="1+#ppt_h/2"/>
                                          </p:val>
                                        </p:tav>
                                        <p:tav tm="100000">
                                          <p:val>
                                            <p:strVal val="#ppt_y"/>
                                          </p:val>
                                        </p:tav>
                                      </p:tavLst>
                                    </p:anim>
                                  </p:childTnLst>
                                </p:cTn>
                              </p:par>
                            </p:childTnLst>
                          </p:cTn>
                        </p:par>
                        <p:par>
                          <p:cTn id="85" fill="hold" nodeType="afterGroup">
                            <p:stCondLst>
                              <p:cond delay="9500"/>
                            </p:stCondLst>
                            <p:childTnLst>
                              <p:par>
                                <p:cTn id="86" presetID="8" presetClass="entr" presetSubtype="16" fill="hold" grpId="0" nodeType="afterEffect">
                                  <p:stCondLst>
                                    <p:cond delay="0"/>
                                  </p:stCondLst>
                                  <p:childTnLst>
                                    <p:set>
                                      <p:cBhvr>
                                        <p:cTn id="87" dur="1" fill="hold">
                                          <p:stCondLst>
                                            <p:cond delay="0"/>
                                          </p:stCondLst>
                                        </p:cTn>
                                        <p:tgtEl>
                                          <p:spTgt spid="146454"/>
                                        </p:tgtEl>
                                        <p:attrNameLst>
                                          <p:attrName>style.visibility</p:attrName>
                                        </p:attrNameLst>
                                      </p:cBhvr>
                                      <p:to>
                                        <p:strVal val="visible"/>
                                      </p:to>
                                    </p:set>
                                    <p:animEffect transition="in" filter="diamond(in)">
                                      <p:cBhvr>
                                        <p:cTn id="88" dur="500"/>
                                        <p:tgtEl>
                                          <p:spTgt spid="146454"/>
                                        </p:tgtEl>
                                      </p:cBhvr>
                                    </p:animEffect>
                                  </p:childTnLst>
                                </p:cTn>
                              </p:par>
                            </p:childTnLst>
                          </p:cTn>
                        </p:par>
                        <p:par>
                          <p:cTn id="89" fill="hold" nodeType="afterGroup">
                            <p:stCondLst>
                              <p:cond delay="10000"/>
                            </p:stCondLst>
                            <p:childTnLst>
                              <p:par>
                                <p:cTn id="90" presetID="4" presetClass="entr" presetSubtype="16" fill="hold" grpId="0" nodeType="afterEffect">
                                  <p:stCondLst>
                                    <p:cond delay="0"/>
                                  </p:stCondLst>
                                  <p:childTnLst>
                                    <p:set>
                                      <p:cBhvr>
                                        <p:cTn id="91" dur="1" fill="hold">
                                          <p:stCondLst>
                                            <p:cond delay="0"/>
                                          </p:stCondLst>
                                        </p:cTn>
                                        <p:tgtEl>
                                          <p:spTgt spid="146447"/>
                                        </p:tgtEl>
                                        <p:attrNameLst>
                                          <p:attrName>style.visibility</p:attrName>
                                        </p:attrNameLst>
                                      </p:cBhvr>
                                      <p:to>
                                        <p:strVal val="visible"/>
                                      </p:to>
                                    </p:set>
                                    <p:animEffect transition="in" filter="box(in)">
                                      <p:cBhvr>
                                        <p:cTn id="92" dur="500"/>
                                        <p:tgtEl>
                                          <p:spTgt spid="146447"/>
                                        </p:tgtEl>
                                      </p:cBhvr>
                                    </p:animEffect>
                                  </p:childTnLst>
                                </p:cTn>
                              </p:par>
                            </p:childTnLst>
                          </p:cTn>
                        </p:par>
                        <p:par>
                          <p:cTn id="93" fill="hold" nodeType="afterGroup">
                            <p:stCondLst>
                              <p:cond delay="10500"/>
                            </p:stCondLst>
                            <p:childTnLst>
                              <p:par>
                                <p:cTn id="94" presetID="3" presetClass="entr" presetSubtype="10" fill="hold" grpId="0" nodeType="afterEffect">
                                  <p:stCondLst>
                                    <p:cond delay="0"/>
                                  </p:stCondLst>
                                  <p:childTnLst>
                                    <p:set>
                                      <p:cBhvr>
                                        <p:cTn id="95" dur="1" fill="hold">
                                          <p:stCondLst>
                                            <p:cond delay="0"/>
                                          </p:stCondLst>
                                        </p:cTn>
                                        <p:tgtEl>
                                          <p:spTgt spid="146448"/>
                                        </p:tgtEl>
                                        <p:attrNameLst>
                                          <p:attrName>style.visibility</p:attrName>
                                        </p:attrNameLst>
                                      </p:cBhvr>
                                      <p:to>
                                        <p:strVal val="visible"/>
                                      </p:to>
                                    </p:set>
                                    <p:animEffect transition="in" filter="blinds(horizontal)">
                                      <p:cBhvr>
                                        <p:cTn id="96" dur="500"/>
                                        <p:tgtEl>
                                          <p:spTgt spid="146448"/>
                                        </p:tgtEl>
                                      </p:cBhvr>
                                    </p:animEffect>
                                  </p:childTnLst>
                                </p:cTn>
                              </p:par>
                            </p:childTnLst>
                          </p:cTn>
                        </p:par>
                        <p:par>
                          <p:cTn id="97" fill="hold" nodeType="afterGroup">
                            <p:stCondLst>
                              <p:cond delay="11000"/>
                            </p:stCondLst>
                            <p:childTnLst>
                              <p:par>
                                <p:cTn id="98" presetID="2" presetClass="entr" presetSubtype="4" fill="hold" grpId="0" nodeType="afterEffect">
                                  <p:stCondLst>
                                    <p:cond delay="0"/>
                                  </p:stCondLst>
                                  <p:childTnLst>
                                    <p:set>
                                      <p:cBhvr>
                                        <p:cTn id="99" dur="1" fill="hold">
                                          <p:stCondLst>
                                            <p:cond delay="0"/>
                                          </p:stCondLst>
                                        </p:cTn>
                                        <p:tgtEl>
                                          <p:spTgt spid="29"/>
                                        </p:tgtEl>
                                        <p:attrNameLst>
                                          <p:attrName>style.visibility</p:attrName>
                                        </p:attrNameLst>
                                      </p:cBhvr>
                                      <p:to>
                                        <p:strVal val="visible"/>
                                      </p:to>
                                    </p:set>
                                    <p:anim calcmode="lin" valueType="num">
                                      <p:cBhvr additive="base">
                                        <p:cTn id="100" dur="500" fill="hold"/>
                                        <p:tgtEl>
                                          <p:spTgt spid="29"/>
                                        </p:tgtEl>
                                        <p:attrNameLst>
                                          <p:attrName>ppt_x</p:attrName>
                                        </p:attrNameLst>
                                      </p:cBhvr>
                                      <p:tavLst>
                                        <p:tav tm="0">
                                          <p:val>
                                            <p:strVal val="#ppt_x"/>
                                          </p:val>
                                        </p:tav>
                                        <p:tav tm="100000">
                                          <p:val>
                                            <p:strVal val="#ppt_x"/>
                                          </p:val>
                                        </p:tav>
                                      </p:tavLst>
                                    </p:anim>
                                    <p:anim calcmode="lin" valueType="num">
                                      <p:cBhvr additive="base">
                                        <p:cTn id="101" dur="500" fill="hold"/>
                                        <p:tgtEl>
                                          <p:spTgt spid="29"/>
                                        </p:tgtEl>
                                        <p:attrNameLst>
                                          <p:attrName>ppt_y</p:attrName>
                                        </p:attrNameLst>
                                      </p:cBhvr>
                                      <p:tavLst>
                                        <p:tav tm="0">
                                          <p:val>
                                            <p:strVal val="1+#ppt_h/2"/>
                                          </p:val>
                                        </p:tav>
                                        <p:tav tm="100000">
                                          <p:val>
                                            <p:strVal val="#ppt_y"/>
                                          </p:val>
                                        </p:tav>
                                      </p:tavLst>
                                    </p:anim>
                                  </p:childTnLst>
                                </p:cTn>
                              </p:par>
                            </p:childTnLst>
                          </p:cTn>
                        </p:par>
                        <p:par>
                          <p:cTn id="102" fill="hold" nodeType="afterGroup">
                            <p:stCondLst>
                              <p:cond delay="11500"/>
                            </p:stCondLst>
                            <p:childTnLst>
                              <p:par>
                                <p:cTn id="103" presetID="3" presetClass="entr" presetSubtype="10"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blinds(horizontal)">
                                      <p:cBhvr>
                                        <p:cTn id="105" dur="500"/>
                                        <p:tgtEl>
                                          <p:spTgt spid="28"/>
                                        </p:tgtEl>
                                      </p:cBhvr>
                                    </p:animEffect>
                                  </p:childTnLst>
                                </p:cTn>
                              </p:par>
                            </p:childTnLst>
                          </p:cTn>
                        </p:par>
                        <p:par>
                          <p:cTn id="106" fill="hold" nodeType="afterGroup">
                            <p:stCondLst>
                              <p:cond delay="12000"/>
                            </p:stCondLst>
                            <p:childTnLst>
                              <p:par>
                                <p:cTn id="107" presetID="2" presetClass="entr" presetSubtype="4" fill="hold" grpId="0" nodeType="afterEffect">
                                  <p:stCondLst>
                                    <p:cond delay="0"/>
                                  </p:stCondLst>
                                  <p:childTnLst>
                                    <p:set>
                                      <p:cBhvr>
                                        <p:cTn id="108" dur="1" fill="hold">
                                          <p:stCondLst>
                                            <p:cond delay="0"/>
                                          </p:stCondLst>
                                        </p:cTn>
                                        <p:tgtEl>
                                          <p:spTgt spid="146453"/>
                                        </p:tgtEl>
                                        <p:attrNameLst>
                                          <p:attrName>style.visibility</p:attrName>
                                        </p:attrNameLst>
                                      </p:cBhvr>
                                      <p:to>
                                        <p:strVal val="visible"/>
                                      </p:to>
                                    </p:set>
                                    <p:anim calcmode="lin" valueType="num">
                                      <p:cBhvr additive="base">
                                        <p:cTn id="109" dur="500" fill="hold"/>
                                        <p:tgtEl>
                                          <p:spTgt spid="146453"/>
                                        </p:tgtEl>
                                        <p:attrNameLst>
                                          <p:attrName>ppt_x</p:attrName>
                                        </p:attrNameLst>
                                      </p:cBhvr>
                                      <p:tavLst>
                                        <p:tav tm="0">
                                          <p:val>
                                            <p:strVal val="#ppt_x"/>
                                          </p:val>
                                        </p:tav>
                                        <p:tav tm="100000">
                                          <p:val>
                                            <p:strVal val="#ppt_x"/>
                                          </p:val>
                                        </p:tav>
                                      </p:tavLst>
                                    </p:anim>
                                    <p:anim calcmode="lin" valueType="num">
                                      <p:cBhvr additive="base">
                                        <p:cTn id="110" dur="500" fill="hold"/>
                                        <p:tgtEl>
                                          <p:spTgt spid="146453"/>
                                        </p:tgtEl>
                                        <p:attrNameLst>
                                          <p:attrName>ppt_y</p:attrName>
                                        </p:attrNameLst>
                                      </p:cBhvr>
                                      <p:tavLst>
                                        <p:tav tm="0">
                                          <p:val>
                                            <p:strVal val="1+#ppt_h/2"/>
                                          </p:val>
                                        </p:tav>
                                        <p:tav tm="100000">
                                          <p:val>
                                            <p:strVal val="#ppt_y"/>
                                          </p:val>
                                        </p:tav>
                                      </p:tavLst>
                                    </p:anim>
                                  </p:childTnLst>
                                </p:cTn>
                              </p:par>
                            </p:childTnLst>
                          </p:cTn>
                        </p:par>
                        <p:par>
                          <p:cTn id="111" fill="hold" nodeType="afterGroup">
                            <p:stCondLst>
                              <p:cond delay="12500"/>
                            </p:stCondLst>
                            <p:childTnLst>
                              <p:par>
                                <p:cTn id="112" presetID="5" presetClass="entr" presetSubtype="10" fill="hold" grpId="0" nodeType="afterEffect">
                                  <p:stCondLst>
                                    <p:cond delay="0"/>
                                  </p:stCondLst>
                                  <p:childTnLst>
                                    <p:set>
                                      <p:cBhvr>
                                        <p:cTn id="113" dur="1" fill="hold">
                                          <p:stCondLst>
                                            <p:cond delay="0"/>
                                          </p:stCondLst>
                                        </p:cTn>
                                        <p:tgtEl>
                                          <p:spTgt spid="146441"/>
                                        </p:tgtEl>
                                        <p:attrNameLst>
                                          <p:attrName>style.visibility</p:attrName>
                                        </p:attrNameLst>
                                      </p:cBhvr>
                                      <p:to>
                                        <p:strVal val="visible"/>
                                      </p:to>
                                    </p:set>
                                    <p:animEffect transition="in" filter="checkerboard(across)">
                                      <p:cBhvr>
                                        <p:cTn id="114" dur="500"/>
                                        <p:tgtEl>
                                          <p:spTgt spid="146441"/>
                                        </p:tgtEl>
                                      </p:cBhvr>
                                    </p:animEffect>
                                  </p:childTnLst>
                                </p:cTn>
                              </p:par>
                            </p:childTnLst>
                          </p:cTn>
                        </p:par>
                        <p:par>
                          <p:cTn id="115" fill="hold" nodeType="afterGroup">
                            <p:stCondLst>
                              <p:cond delay="13000"/>
                            </p:stCondLst>
                            <p:childTnLst>
                              <p:par>
                                <p:cTn id="116" presetID="2" presetClass="entr" presetSubtype="1" fill="hold" grpId="0" nodeType="afterEffect">
                                  <p:stCondLst>
                                    <p:cond delay="0"/>
                                  </p:stCondLst>
                                  <p:childTnLst>
                                    <p:set>
                                      <p:cBhvr>
                                        <p:cTn id="117" dur="1" fill="hold">
                                          <p:stCondLst>
                                            <p:cond delay="0"/>
                                          </p:stCondLst>
                                        </p:cTn>
                                        <p:tgtEl>
                                          <p:spTgt spid="146452"/>
                                        </p:tgtEl>
                                        <p:attrNameLst>
                                          <p:attrName>style.visibility</p:attrName>
                                        </p:attrNameLst>
                                      </p:cBhvr>
                                      <p:to>
                                        <p:strVal val="visible"/>
                                      </p:to>
                                    </p:set>
                                    <p:anim calcmode="lin" valueType="num">
                                      <p:cBhvr additive="base">
                                        <p:cTn id="118" dur="500" fill="hold"/>
                                        <p:tgtEl>
                                          <p:spTgt spid="146452"/>
                                        </p:tgtEl>
                                        <p:attrNameLst>
                                          <p:attrName>ppt_x</p:attrName>
                                        </p:attrNameLst>
                                      </p:cBhvr>
                                      <p:tavLst>
                                        <p:tav tm="0">
                                          <p:val>
                                            <p:strVal val="#ppt_x"/>
                                          </p:val>
                                        </p:tav>
                                        <p:tav tm="100000">
                                          <p:val>
                                            <p:strVal val="#ppt_x"/>
                                          </p:val>
                                        </p:tav>
                                      </p:tavLst>
                                    </p:anim>
                                    <p:anim calcmode="lin" valueType="num">
                                      <p:cBhvr additive="base">
                                        <p:cTn id="119" dur="500" fill="hold"/>
                                        <p:tgtEl>
                                          <p:spTgt spid="146452"/>
                                        </p:tgtEl>
                                        <p:attrNameLst>
                                          <p:attrName>ppt_y</p:attrName>
                                        </p:attrNameLst>
                                      </p:cBhvr>
                                      <p:tavLst>
                                        <p:tav tm="0">
                                          <p:val>
                                            <p:strVal val="0-#ppt_h/2"/>
                                          </p:val>
                                        </p:tav>
                                        <p:tav tm="100000">
                                          <p:val>
                                            <p:strVal val="#ppt_y"/>
                                          </p:val>
                                        </p:tav>
                                      </p:tavLst>
                                    </p:anim>
                                  </p:childTnLst>
                                </p:cTn>
                              </p:par>
                            </p:childTnLst>
                          </p:cTn>
                        </p:par>
                        <p:par>
                          <p:cTn id="120" fill="hold" nodeType="afterGroup">
                            <p:stCondLst>
                              <p:cond delay="13500"/>
                            </p:stCondLst>
                            <p:childTnLst>
                              <p:par>
                                <p:cTn id="121" presetID="4" presetClass="entr" presetSubtype="16" fill="hold" grpId="0" nodeType="afterEffect">
                                  <p:stCondLst>
                                    <p:cond delay="0"/>
                                  </p:stCondLst>
                                  <p:childTnLst>
                                    <p:set>
                                      <p:cBhvr>
                                        <p:cTn id="122" dur="1" fill="hold">
                                          <p:stCondLst>
                                            <p:cond delay="0"/>
                                          </p:stCondLst>
                                        </p:cTn>
                                        <p:tgtEl>
                                          <p:spTgt spid="146443"/>
                                        </p:tgtEl>
                                        <p:attrNameLst>
                                          <p:attrName>style.visibility</p:attrName>
                                        </p:attrNameLst>
                                      </p:cBhvr>
                                      <p:to>
                                        <p:strVal val="visible"/>
                                      </p:to>
                                    </p:set>
                                    <p:animEffect transition="in" filter="box(in)">
                                      <p:cBhvr>
                                        <p:cTn id="123" dur="500"/>
                                        <p:tgtEl>
                                          <p:spTgt spid="146443"/>
                                        </p:tgtEl>
                                      </p:cBhvr>
                                    </p:animEffect>
                                  </p:childTnLst>
                                </p:cTn>
                              </p:par>
                            </p:childTnLst>
                          </p:cTn>
                        </p:par>
                        <p:par>
                          <p:cTn id="124" fill="hold" nodeType="afterGroup">
                            <p:stCondLst>
                              <p:cond delay="14000"/>
                            </p:stCondLst>
                            <p:childTnLst>
                              <p:par>
                                <p:cTn id="125" presetID="4" presetClass="entr" presetSubtype="16" fill="hold" grpId="0" nodeType="afterEffect">
                                  <p:stCondLst>
                                    <p:cond delay="0"/>
                                  </p:stCondLst>
                                  <p:childTnLst>
                                    <p:set>
                                      <p:cBhvr>
                                        <p:cTn id="126" dur="1" fill="hold">
                                          <p:stCondLst>
                                            <p:cond delay="0"/>
                                          </p:stCondLst>
                                        </p:cTn>
                                        <p:tgtEl>
                                          <p:spTgt spid="146444"/>
                                        </p:tgtEl>
                                        <p:attrNameLst>
                                          <p:attrName>style.visibility</p:attrName>
                                        </p:attrNameLst>
                                      </p:cBhvr>
                                      <p:to>
                                        <p:strVal val="visible"/>
                                      </p:to>
                                    </p:set>
                                    <p:animEffect transition="in" filter="box(in)">
                                      <p:cBhvr>
                                        <p:cTn id="127" dur="500"/>
                                        <p:tgtEl>
                                          <p:spTgt spid="146444"/>
                                        </p:tgtEl>
                                      </p:cBhvr>
                                    </p:animEffect>
                                  </p:childTnLst>
                                </p:cTn>
                              </p:par>
                            </p:childTnLst>
                          </p:cTn>
                        </p:par>
                        <p:par>
                          <p:cTn id="128" fill="hold" nodeType="afterGroup">
                            <p:stCondLst>
                              <p:cond delay="14500"/>
                            </p:stCondLst>
                            <p:childTnLst>
                              <p:par>
                                <p:cTn id="129" presetID="4"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Effect transition="in" filter="box(in)">
                                      <p:cBhvr>
                                        <p:cTn id="131" dur="500"/>
                                        <p:tgtEl>
                                          <p:spTgt spid="27"/>
                                        </p:tgtEl>
                                      </p:cBhvr>
                                    </p:animEffect>
                                  </p:childTnLst>
                                </p:cTn>
                              </p:par>
                            </p:childTnLst>
                          </p:cTn>
                        </p:par>
                        <p:par>
                          <p:cTn id="132" fill="hold" nodeType="afterGroup">
                            <p:stCondLst>
                              <p:cond delay="15000"/>
                            </p:stCondLst>
                            <p:childTnLst>
                              <p:par>
                                <p:cTn id="133" presetID="8" presetClass="entr" presetSubtype="32" fill="hold" grpId="0" nodeType="afterEffect">
                                  <p:stCondLst>
                                    <p:cond delay="0"/>
                                  </p:stCondLst>
                                  <p:childTnLst>
                                    <p:set>
                                      <p:cBhvr>
                                        <p:cTn id="134" dur="1" fill="hold">
                                          <p:stCondLst>
                                            <p:cond delay="0"/>
                                          </p:stCondLst>
                                        </p:cTn>
                                        <p:tgtEl>
                                          <p:spTgt spid="26"/>
                                        </p:tgtEl>
                                        <p:attrNameLst>
                                          <p:attrName>style.visibility</p:attrName>
                                        </p:attrNameLst>
                                      </p:cBhvr>
                                      <p:to>
                                        <p:strVal val="visible"/>
                                      </p:to>
                                    </p:set>
                                    <p:animEffect transition="in" filter="diamond(out)">
                                      <p:cBhvr>
                                        <p:cTn id="135" dur="500"/>
                                        <p:tgtEl>
                                          <p:spTgt spid="26"/>
                                        </p:tgtEl>
                                      </p:cBhvr>
                                    </p:animEffect>
                                  </p:childTnLst>
                                </p:cTn>
                              </p:par>
                            </p:childTnLst>
                          </p:cTn>
                        </p:par>
                        <p:par>
                          <p:cTn id="136" fill="hold" nodeType="afterGroup">
                            <p:stCondLst>
                              <p:cond delay="15500"/>
                            </p:stCondLst>
                            <p:childTnLst>
                              <p:par>
                                <p:cTn id="137" presetID="2" presetClass="entr" presetSubtype="4" fill="hold" grpId="0" nodeType="afterEffect">
                                  <p:stCondLst>
                                    <p:cond delay="0"/>
                                  </p:stCondLst>
                                  <p:childTnLst>
                                    <p:set>
                                      <p:cBhvr>
                                        <p:cTn id="138" dur="1" fill="hold">
                                          <p:stCondLst>
                                            <p:cond delay="0"/>
                                          </p:stCondLst>
                                        </p:cTn>
                                        <p:tgtEl>
                                          <p:spTgt spid="36"/>
                                        </p:tgtEl>
                                        <p:attrNameLst>
                                          <p:attrName>style.visibility</p:attrName>
                                        </p:attrNameLst>
                                      </p:cBhvr>
                                      <p:to>
                                        <p:strVal val="visible"/>
                                      </p:to>
                                    </p:set>
                                    <p:anim calcmode="lin" valueType="num">
                                      <p:cBhvr additive="base">
                                        <p:cTn id="139" dur="500" fill="hold"/>
                                        <p:tgtEl>
                                          <p:spTgt spid="36"/>
                                        </p:tgtEl>
                                        <p:attrNameLst>
                                          <p:attrName>ppt_x</p:attrName>
                                        </p:attrNameLst>
                                      </p:cBhvr>
                                      <p:tavLst>
                                        <p:tav tm="0">
                                          <p:val>
                                            <p:strVal val="#ppt_x"/>
                                          </p:val>
                                        </p:tav>
                                        <p:tav tm="100000">
                                          <p:val>
                                            <p:strVal val="#ppt_x"/>
                                          </p:val>
                                        </p:tav>
                                      </p:tavLst>
                                    </p:anim>
                                    <p:anim calcmode="lin" valueType="num">
                                      <p:cBhvr additive="base">
                                        <p:cTn id="140" dur="500" fill="hold"/>
                                        <p:tgtEl>
                                          <p:spTgt spid="36"/>
                                        </p:tgtEl>
                                        <p:attrNameLst>
                                          <p:attrName>ppt_y</p:attrName>
                                        </p:attrNameLst>
                                      </p:cBhvr>
                                      <p:tavLst>
                                        <p:tav tm="0">
                                          <p:val>
                                            <p:strVal val="1+#ppt_h/2"/>
                                          </p:val>
                                        </p:tav>
                                        <p:tav tm="100000">
                                          <p:val>
                                            <p:strVal val="#ppt_y"/>
                                          </p:val>
                                        </p:tav>
                                      </p:tavLst>
                                    </p:anim>
                                  </p:childTnLst>
                                </p:cTn>
                              </p:par>
                            </p:childTnLst>
                          </p:cTn>
                        </p:par>
                        <p:par>
                          <p:cTn id="141" fill="hold" nodeType="afterGroup">
                            <p:stCondLst>
                              <p:cond delay="16000"/>
                            </p:stCondLst>
                            <p:childTnLst>
                              <p:par>
                                <p:cTn id="142" presetID="8" presetClass="entr" presetSubtype="32" fill="hold" grpId="0" nodeType="afterEffect">
                                  <p:stCondLst>
                                    <p:cond delay="0"/>
                                  </p:stCondLst>
                                  <p:childTnLst>
                                    <p:set>
                                      <p:cBhvr>
                                        <p:cTn id="143" dur="1" fill="hold">
                                          <p:stCondLst>
                                            <p:cond delay="0"/>
                                          </p:stCondLst>
                                        </p:cTn>
                                        <p:tgtEl>
                                          <p:spTgt spid="2"/>
                                        </p:tgtEl>
                                        <p:attrNameLst>
                                          <p:attrName>style.visibility</p:attrName>
                                        </p:attrNameLst>
                                      </p:cBhvr>
                                      <p:to>
                                        <p:strVal val="visible"/>
                                      </p:to>
                                    </p:set>
                                    <p:animEffect transition="in" filter="diamond(out)">
                                      <p:cBhvr>
                                        <p:cTn id="14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4" grpId="0" animBg="1"/>
      <p:bldP spid="146435" grpId="0" animBg="1"/>
      <p:bldP spid="146436" grpId="0" animBg="1"/>
      <p:bldP spid="146437" grpId="0"/>
      <p:bldP spid="146438" grpId="0" animBg="1"/>
      <p:bldP spid="146439" grpId="0" animBg="1"/>
      <p:bldP spid="146441" grpId="0" animBg="1"/>
      <p:bldP spid="146443" grpId="0" animBg="1"/>
      <p:bldP spid="146444" grpId="0" animBg="1"/>
      <p:bldP spid="146445" grpId="0" animBg="1"/>
      <p:bldP spid="146447" grpId="0" animBg="1"/>
      <p:bldP spid="146448" grpId="0"/>
      <p:bldP spid="146449" grpId="0" animBg="1"/>
      <p:bldP spid="146450" grpId="0" animBg="1"/>
      <p:bldP spid="146451" grpId="0" animBg="1"/>
      <p:bldP spid="146452" grpId="0" animBg="1"/>
      <p:bldP spid="146453" grpId="0" animBg="1"/>
      <p:bldP spid="146454" grpId="0" animBg="1"/>
      <p:bldP spid="146455" grpId="0" animBg="1"/>
      <p:bldP spid="146456" grpId="0" animBg="1"/>
      <p:bldP spid="146457" grpId="0" animBg="1"/>
      <p:bldP spid="26" grpId="0" animBg="1"/>
      <p:bldP spid="27" grpId="0" animBg="1"/>
      <p:bldP spid="28" grpId="0" animBg="1"/>
      <p:bldP spid="29" grpId="0" animBg="1"/>
      <p:bldP spid="31" grpId="0" animBg="1"/>
      <p:bldP spid="32" grpId="0" animBg="1"/>
      <p:bldP spid="33" grpId="0" animBg="1"/>
      <p:bldP spid="34" grpId="0" animBg="1"/>
      <p:bldP spid="36" grpId="0" animBg="1"/>
      <p:bldP spid="2" grpId="0" animBg="1"/>
      <p:bldP spid="3" grpId="0" animBg="1"/>
      <p:bldP spid="4"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r" rtl="1" eaLnBrk="1" hangingPunct="1"/>
            <a:r>
              <a:rPr lang="ar-EG" altLang="en-US" sz="3600" dirty="0" smtClean="0"/>
              <a:t>نصائح للأسرة المصرية</a:t>
            </a:r>
            <a:endParaRPr lang="en-US" altLang="en-US" sz="3600" dirty="0" smtClean="0"/>
          </a:p>
        </p:txBody>
      </p:sp>
      <p:sp>
        <p:nvSpPr>
          <p:cNvPr id="10243" name="Rectangle 3"/>
          <p:cNvSpPr>
            <a:spLocks noGrp="1" noChangeArrowheads="1"/>
          </p:cNvSpPr>
          <p:nvPr>
            <p:ph type="body" idx="1"/>
          </p:nvPr>
        </p:nvSpPr>
        <p:spPr>
          <a:xfrm>
            <a:off x="457200" y="2375580"/>
            <a:ext cx="8229600" cy="4525963"/>
          </a:xfrm>
        </p:spPr>
        <p:txBody>
          <a:bodyPr>
            <a:normAutofit/>
          </a:bodyPr>
          <a:lstStyle/>
          <a:p>
            <a:pPr marL="800100" lvl="1" indent="-342900" algn="r" rtl="1" eaLnBrk="1" hangingPunct="1"/>
            <a:r>
              <a:rPr lang="ar-SA" altLang="en-US" sz="2400" b="1" dirty="0" smtClean="0">
                <a:solidFill>
                  <a:schemeClr val="tx1"/>
                </a:solidFill>
              </a:rPr>
              <a:t>تعزيز الحوار الودّي</a:t>
            </a:r>
            <a:r>
              <a:rPr lang="ar-EG" altLang="en-US" sz="2400" b="1" dirty="0" smtClean="0">
                <a:solidFill>
                  <a:schemeClr val="tx1"/>
                </a:solidFill>
              </a:rPr>
              <a:t> والتفاهم والتواصل</a:t>
            </a:r>
            <a:r>
              <a:rPr lang="ar-SA" altLang="en-US" sz="2400" b="1" dirty="0" smtClean="0">
                <a:solidFill>
                  <a:schemeClr val="tx1"/>
                </a:solidFill>
              </a:rPr>
              <a:t> بين الآباء و الأبناء.</a:t>
            </a:r>
          </a:p>
          <a:p>
            <a:pPr marL="800100" lvl="1" indent="-342900" algn="r" rtl="1" eaLnBrk="1" hangingPunct="1"/>
            <a:r>
              <a:rPr lang="ar-SA" altLang="en-US" sz="2400" b="1" dirty="0" smtClean="0">
                <a:solidFill>
                  <a:schemeClr val="tx1"/>
                </a:solidFill>
              </a:rPr>
              <a:t>رفع مستوى الوعي والإدراك لدى </a:t>
            </a:r>
            <a:r>
              <a:rPr lang="ar-EG" altLang="en-US" sz="2400" b="1" dirty="0" smtClean="0">
                <a:solidFill>
                  <a:schemeClr val="tx1"/>
                </a:solidFill>
              </a:rPr>
              <a:t>الأبناء نحو</a:t>
            </a:r>
            <a:r>
              <a:rPr lang="ar-SA" altLang="en-US" sz="2400" b="1" dirty="0" smtClean="0">
                <a:solidFill>
                  <a:schemeClr val="tx1"/>
                </a:solidFill>
              </a:rPr>
              <a:t> ما يمكن أن يصلهم من محتوى غير لائق</a:t>
            </a:r>
            <a:r>
              <a:rPr lang="ar-EG" altLang="en-US" sz="2400" b="1" dirty="0" smtClean="0">
                <a:solidFill>
                  <a:schemeClr val="tx1"/>
                </a:solidFill>
              </a:rPr>
              <a:t>، له مردود سلبي عليهم .</a:t>
            </a:r>
            <a:endParaRPr lang="ar-SA" altLang="en-US" sz="2400" b="1" dirty="0" smtClean="0">
              <a:solidFill>
                <a:schemeClr val="tx1"/>
              </a:solidFill>
            </a:endParaRPr>
          </a:p>
          <a:p>
            <a:pPr marL="800100" lvl="1" indent="-342900" algn="r" rtl="1" eaLnBrk="1" hangingPunct="1"/>
            <a:r>
              <a:rPr lang="ar-SA" altLang="en-US" sz="2400" b="1" dirty="0" smtClean="0">
                <a:solidFill>
                  <a:schemeClr val="tx1"/>
                </a:solidFill>
              </a:rPr>
              <a:t>توعية </a:t>
            </a:r>
            <a:r>
              <a:rPr lang="ar-EG" altLang="en-US" sz="2400" b="1" dirty="0" smtClean="0">
                <a:solidFill>
                  <a:schemeClr val="tx1"/>
                </a:solidFill>
              </a:rPr>
              <a:t>الأبناء</a:t>
            </a:r>
            <a:r>
              <a:rPr lang="ar-SA" altLang="en-US" sz="2400" b="1" dirty="0" smtClean="0">
                <a:solidFill>
                  <a:schemeClr val="tx1"/>
                </a:solidFill>
              </a:rPr>
              <a:t> بأهمية عدم ذكر أي معلومات شخصية أو أسماءهم الحقيقية أو أرقام تليفوناتهم وعناوينهم أو حتى عنوان البريد الإلكتروني لأي أحد على الشبكة دون </a:t>
            </a:r>
            <a:r>
              <a:rPr lang="ar-EG" altLang="en-US" sz="2400" b="1" dirty="0" smtClean="0">
                <a:solidFill>
                  <a:schemeClr val="tx1"/>
                </a:solidFill>
              </a:rPr>
              <a:t>علم</a:t>
            </a:r>
            <a:r>
              <a:rPr lang="ar-SA" altLang="en-US" sz="2400" b="1" dirty="0" smtClean="0">
                <a:solidFill>
                  <a:schemeClr val="tx1"/>
                </a:solidFill>
              </a:rPr>
              <a:t> الوالدين </a:t>
            </a:r>
            <a:r>
              <a:rPr lang="ar-EG" altLang="en-US" sz="2400" b="1" dirty="0" smtClean="0">
                <a:solidFill>
                  <a:schemeClr val="tx1"/>
                </a:solidFill>
              </a:rPr>
              <a:t>مسبقاً. أو مقابلة أي أحد تم التعرف علية من خلال الانترنت.</a:t>
            </a:r>
            <a:r>
              <a:rPr lang="ar-SA" altLang="en-US" sz="2400" b="1" dirty="0" smtClean="0">
                <a:solidFill>
                  <a:schemeClr val="tx1"/>
                </a:solidFill>
              </a:rPr>
              <a:t>   </a:t>
            </a:r>
            <a:r>
              <a:rPr lang="ar-EG" altLang="en-US" sz="2400" b="1" dirty="0" smtClean="0">
                <a:solidFill>
                  <a:schemeClr val="tx1"/>
                </a:solidFill>
              </a:rPr>
              <a:t>(هام)</a:t>
            </a:r>
            <a:endParaRPr lang="ar-SA" altLang="en-US" sz="2400" b="1" dirty="0" smtClean="0">
              <a:solidFill>
                <a:schemeClr val="tx1"/>
              </a:solidFill>
            </a:endParaRPr>
          </a:p>
          <a:p>
            <a:pPr marL="800100" lvl="1" indent="-342900" algn="r" rtl="1" eaLnBrk="1" hangingPunct="1">
              <a:buFontTx/>
              <a:buNone/>
            </a:pPr>
            <a:endParaRPr lang="en-US" altLang="en-US" sz="2400" b="1" dirty="0" smtClean="0">
              <a:solidFill>
                <a:schemeClr val="tx1"/>
              </a:solidFill>
            </a:endParaRPr>
          </a:p>
        </p:txBody>
      </p:sp>
      <p:pic>
        <p:nvPicPr>
          <p:cNvPr id="4" name="Picture 3" descr="NTRA Logo 2016 CMY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497" y="383861"/>
            <a:ext cx="3240000" cy="1595842"/>
          </a:xfrm>
          <a:prstGeom prst="rect">
            <a:avLst/>
          </a:prstGeom>
        </p:spPr>
      </p:pic>
    </p:spTree>
    <p:extLst>
      <p:ext uri="{BB962C8B-B14F-4D97-AF65-F5344CB8AC3E}">
        <p14:creationId xmlns:p14="http://schemas.microsoft.com/office/powerpoint/2010/main" val="1521947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r" rtl="1" eaLnBrk="1" hangingPunct="1"/>
            <a:r>
              <a:rPr lang="ar-EG" altLang="en-US" sz="3600" dirty="0" smtClean="0"/>
              <a:t>نصائح للأسرة المصرية (تابع)</a:t>
            </a:r>
            <a:endParaRPr lang="en-US" altLang="en-US" sz="3600" dirty="0" smtClean="0"/>
          </a:p>
        </p:txBody>
      </p:sp>
      <p:sp>
        <p:nvSpPr>
          <p:cNvPr id="11267" name="Rectangle 3"/>
          <p:cNvSpPr>
            <a:spLocks noGrp="1" noChangeArrowheads="1"/>
          </p:cNvSpPr>
          <p:nvPr>
            <p:ph type="body" idx="1"/>
          </p:nvPr>
        </p:nvSpPr>
        <p:spPr/>
        <p:txBody>
          <a:bodyPr/>
          <a:lstStyle/>
          <a:p>
            <a:pPr algn="r" rtl="1" eaLnBrk="1" hangingPunct="1">
              <a:lnSpc>
                <a:spcPct val="130000"/>
              </a:lnSpc>
            </a:pPr>
            <a:r>
              <a:rPr lang="ar-EG" altLang="en-US" sz="2400" b="1" dirty="0" smtClean="0"/>
              <a:t>وجه</a:t>
            </a:r>
            <a:r>
              <a:rPr lang="ar-SA" altLang="en-US" sz="2400" b="1" dirty="0" smtClean="0"/>
              <a:t> أطفالك </a:t>
            </a:r>
            <a:r>
              <a:rPr lang="ar-EG" altLang="en-US" sz="2400" b="1" dirty="0" smtClean="0"/>
              <a:t>نحو أ</a:t>
            </a:r>
            <a:r>
              <a:rPr lang="ar-SA" altLang="en-US" sz="2400" b="1" dirty="0" smtClean="0"/>
              <a:t>ستخد</a:t>
            </a:r>
            <a:r>
              <a:rPr lang="ar-EG" altLang="en-US" sz="2400" b="1" dirty="0" smtClean="0"/>
              <a:t>ا</a:t>
            </a:r>
            <a:r>
              <a:rPr lang="ar-SA" altLang="en-US" sz="2400" b="1" dirty="0" smtClean="0"/>
              <a:t>م محركات بحث خاصة بالأطفال مثل:</a:t>
            </a:r>
            <a:endParaRPr lang="ar-EG" altLang="en-US" sz="2400" b="1" dirty="0" smtClean="0"/>
          </a:p>
          <a:p>
            <a:pPr algn="r" rtl="1" eaLnBrk="1" hangingPunct="1">
              <a:lnSpc>
                <a:spcPct val="130000"/>
              </a:lnSpc>
            </a:pPr>
            <a:r>
              <a:rPr lang="en-US" altLang="en-US" sz="2400" b="1" dirty="0" smtClean="0"/>
              <a:t>http://www.kidrex.org  </a:t>
            </a:r>
          </a:p>
          <a:p>
            <a:pPr algn="r" rtl="1" eaLnBrk="1" hangingPunct="1">
              <a:lnSpc>
                <a:spcPct val="130000"/>
              </a:lnSpc>
            </a:pPr>
            <a:r>
              <a:rPr lang="en-US" altLang="en-US" sz="2400" b="1" dirty="0" smtClean="0"/>
              <a:t> http</a:t>
            </a:r>
            <a:r>
              <a:rPr lang="en-GB" altLang="en-US" sz="2400" b="1" dirty="0" smtClean="0"/>
              <a:t>://</a:t>
            </a:r>
            <a:r>
              <a:rPr lang="en-US" altLang="en-US" sz="2400" b="1" dirty="0" smtClean="0"/>
              <a:t>www</a:t>
            </a:r>
            <a:r>
              <a:rPr lang="en-GB" altLang="en-US" sz="2400" b="1" dirty="0" smtClean="0"/>
              <a:t>.</a:t>
            </a:r>
            <a:r>
              <a:rPr lang="en-US" altLang="en-US" sz="2400" b="1" dirty="0" err="1" smtClean="0"/>
              <a:t>ajkids</a:t>
            </a:r>
            <a:r>
              <a:rPr lang="en-GB" altLang="en-US" sz="2400" b="1" dirty="0" smtClean="0"/>
              <a:t>.</a:t>
            </a:r>
            <a:r>
              <a:rPr lang="en-US" altLang="en-US" sz="2400" b="1" dirty="0" smtClean="0"/>
              <a:t>com </a:t>
            </a:r>
          </a:p>
          <a:p>
            <a:pPr algn="r" rtl="1" eaLnBrk="1" hangingPunct="1">
              <a:lnSpc>
                <a:spcPct val="130000"/>
              </a:lnSpc>
            </a:pPr>
            <a:r>
              <a:rPr lang="en-US" altLang="en-US" sz="2400" b="1" dirty="0" smtClean="0"/>
              <a:t>http://yahooligans.yahoo.com </a:t>
            </a:r>
          </a:p>
          <a:p>
            <a:pPr algn="r" rtl="1" eaLnBrk="1" hangingPunct="1">
              <a:lnSpc>
                <a:spcPct val="130000"/>
              </a:lnSpc>
            </a:pPr>
            <a:r>
              <a:rPr lang="en-US" altLang="en-US" sz="2400" b="1" dirty="0" smtClean="0"/>
              <a:t> http://www.kids.net.au</a:t>
            </a:r>
            <a:r>
              <a:rPr lang="ar-SA" altLang="en-US" sz="2400" b="1" dirty="0" smtClean="0"/>
              <a:t>  </a:t>
            </a:r>
          </a:p>
          <a:p>
            <a:pPr algn="r" rtl="1" eaLnBrk="1" hangingPunct="1">
              <a:lnSpc>
                <a:spcPct val="130000"/>
              </a:lnSpc>
              <a:buFontTx/>
              <a:buNone/>
            </a:pPr>
            <a:r>
              <a:rPr lang="ar-EG" altLang="en-US" sz="2400" b="1" dirty="0" smtClean="0"/>
              <a:t>     </a:t>
            </a:r>
            <a:r>
              <a:rPr lang="ar-SA" altLang="en-US" sz="2400" b="1" dirty="0" smtClean="0"/>
              <a:t>&amp;</a:t>
            </a:r>
            <a:r>
              <a:rPr lang="ar-EG" altLang="en-US" sz="2400" b="1" dirty="0" smtClean="0"/>
              <a:t> وذلك لتجنب المواد الإباحية التي تصاحب المواقع الأخرى.</a:t>
            </a:r>
            <a:endParaRPr lang="ar-SA" altLang="en-US" sz="2400" b="1" dirty="0" smtClean="0"/>
          </a:p>
          <a:p>
            <a:pPr algn="r" rtl="1" eaLnBrk="1" hangingPunct="1">
              <a:lnSpc>
                <a:spcPct val="130000"/>
              </a:lnSpc>
            </a:pPr>
            <a:r>
              <a:rPr lang="ar-SA" altLang="en-US" sz="2400" b="1" dirty="0" smtClean="0"/>
              <a:t>ضع جهاز </a:t>
            </a:r>
            <a:r>
              <a:rPr lang="ar-EG" altLang="en-US" sz="2400" b="1" dirty="0" smtClean="0"/>
              <a:t>الكمبيوتر </a:t>
            </a:r>
            <a:r>
              <a:rPr lang="ar-SA" altLang="en-US" sz="2400" b="1" dirty="0" smtClean="0"/>
              <a:t> في </a:t>
            </a:r>
            <a:r>
              <a:rPr lang="ar-EG" altLang="en-US" sz="2400" b="1" dirty="0" smtClean="0"/>
              <a:t>مكان مطروق أو واضح</a:t>
            </a:r>
            <a:r>
              <a:rPr lang="ar-SA" altLang="en-US" sz="2400" b="1" dirty="0" smtClean="0"/>
              <a:t> ولا تضعه في مكان منعزل ووجه الشاشة للباب  حتى تتم مراقبته بسهوله</a:t>
            </a:r>
            <a:r>
              <a:rPr lang="en-US" altLang="en-US" sz="2400" b="1" dirty="0" smtClean="0"/>
              <a:t>.</a:t>
            </a:r>
          </a:p>
        </p:txBody>
      </p:sp>
      <p:pic>
        <p:nvPicPr>
          <p:cNvPr id="4" name="Picture 3" descr="NTRA Logo 2016 CMY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497" y="383861"/>
            <a:ext cx="3240000" cy="1595842"/>
          </a:xfrm>
          <a:prstGeom prst="rect">
            <a:avLst/>
          </a:prstGeom>
        </p:spPr>
      </p:pic>
    </p:spTree>
    <p:extLst>
      <p:ext uri="{BB962C8B-B14F-4D97-AF65-F5344CB8AC3E}">
        <p14:creationId xmlns:p14="http://schemas.microsoft.com/office/powerpoint/2010/main" val="2881692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r" rtl="1" eaLnBrk="1" hangingPunct="1"/>
            <a:r>
              <a:rPr lang="ar-EG" altLang="en-US" sz="3600" dirty="0" smtClean="0"/>
              <a:t>نصائح للأسرة المصرية (تابع)</a:t>
            </a:r>
            <a:endParaRPr lang="en-US" altLang="en-US" sz="3600" dirty="0" smtClean="0"/>
          </a:p>
        </p:txBody>
      </p:sp>
      <p:sp>
        <p:nvSpPr>
          <p:cNvPr id="12291" name="Rectangle 3"/>
          <p:cNvSpPr>
            <a:spLocks noGrp="1" noChangeArrowheads="1"/>
          </p:cNvSpPr>
          <p:nvPr>
            <p:ph type="body" idx="1"/>
          </p:nvPr>
        </p:nvSpPr>
        <p:spPr/>
        <p:txBody>
          <a:bodyPr>
            <a:normAutofit lnSpcReduction="10000"/>
          </a:bodyPr>
          <a:lstStyle/>
          <a:p>
            <a:pPr algn="r" rtl="1" eaLnBrk="1" hangingPunct="1">
              <a:lnSpc>
                <a:spcPct val="130000"/>
              </a:lnSpc>
            </a:pPr>
            <a:r>
              <a:rPr lang="ar-SA" altLang="en-US" sz="2400" b="1" dirty="0" smtClean="0"/>
              <a:t>اعرف من هم </a:t>
            </a:r>
            <a:r>
              <a:rPr lang="ar-EG" altLang="en-US" sz="2400" b="1" dirty="0" smtClean="0"/>
              <a:t>أصدقاء أبنائك</a:t>
            </a:r>
            <a:r>
              <a:rPr lang="ar-SA" altLang="en-US" sz="2400" b="1" dirty="0" smtClean="0"/>
              <a:t> الذين يتخاطبون معهم عن طريق الشبكة </a:t>
            </a:r>
            <a:r>
              <a:rPr lang="ar-EG" altLang="en-US" sz="2400" b="1" dirty="0" smtClean="0"/>
              <a:t>ولاحظ</a:t>
            </a:r>
            <a:r>
              <a:rPr lang="ar-SA" altLang="en-US" sz="2400" b="1" dirty="0" smtClean="0"/>
              <a:t> قائمة العناوين المخزنة بالكمبيوتر و</a:t>
            </a:r>
            <a:r>
              <a:rPr lang="ar-EG" altLang="en-US" sz="2400" b="1" dirty="0" smtClean="0"/>
              <a:t>أ</a:t>
            </a:r>
            <a:r>
              <a:rPr lang="ar-SA" altLang="en-US" sz="2400" b="1" dirty="0" smtClean="0"/>
              <a:t>فتح موقع الذاكرة الذي يحتوي على مواقع الإنترنت</a:t>
            </a:r>
            <a:r>
              <a:rPr lang="ar-EG" altLang="en-US" sz="2400" b="1" dirty="0" smtClean="0"/>
              <a:t> و إذا لاحظت أن أبنك يزور بعض المواقع الضارة على الانترنت تحاور معه حول المضار التي تترتب علي ذلك دون أن يخل هذا بحق الأبناء في الخصوصية .</a:t>
            </a:r>
            <a:endParaRPr lang="ar-SA" altLang="en-US" sz="2400" b="1" dirty="0" smtClean="0"/>
          </a:p>
          <a:p>
            <a:pPr algn="r" rtl="1" eaLnBrk="1" hangingPunct="1">
              <a:lnSpc>
                <a:spcPct val="130000"/>
              </a:lnSpc>
            </a:pPr>
            <a:r>
              <a:rPr lang="ar-SA" altLang="en-US" sz="2400" b="1" dirty="0" smtClean="0"/>
              <a:t>تدعيم الثقة المتبادلة بين أفراد العائلة، والتأكد من تفهّم </a:t>
            </a:r>
            <a:r>
              <a:rPr lang="ar-EG" altLang="en-US" sz="2400" b="1" dirty="0" smtClean="0"/>
              <a:t>الأبناء </a:t>
            </a:r>
            <a:r>
              <a:rPr lang="ar-SA" altLang="en-US" sz="2400" b="1" dirty="0" smtClean="0"/>
              <a:t>للهدف من وراء حمايتهم من تلك الرسائل والمناقشة بكل شفافية ووضوح معهم</a:t>
            </a:r>
            <a:r>
              <a:rPr lang="ar-EG" altLang="en-US" sz="2400" b="1" dirty="0" smtClean="0"/>
              <a:t>.</a:t>
            </a:r>
          </a:p>
          <a:p>
            <a:pPr algn="r" rtl="1" eaLnBrk="1" hangingPunct="1">
              <a:lnSpc>
                <a:spcPct val="130000"/>
              </a:lnSpc>
            </a:pPr>
            <a:r>
              <a:rPr lang="ar-EG" altLang="en-US" sz="2400" b="1" dirty="0" smtClean="0"/>
              <a:t>شجع أبناءك علي الحصول علي معلومات ايجابية من علي الانترنت وكافئهم علي ذلك.</a:t>
            </a:r>
            <a:endParaRPr lang="en-US" altLang="en-US" sz="2400" b="1" dirty="0" smtClean="0"/>
          </a:p>
        </p:txBody>
      </p:sp>
      <p:pic>
        <p:nvPicPr>
          <p:cNvPr id="4" name="Picture 3" descr="NTRA Logo 2016 CMY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497" y="383861"/>
            <a:ext cx="3240000" cy="1595842"/>
          </a:xfrm>
          <a:prstGeom prst="rect">
            <a:avLst/>
          </a:prstGeom>
        </p:spPr>
      </p:pic>
    </p:spTree>
    <p:extLst>
      <p:ext uri="{BB962C8B-B14F-4D97-AF65-F5344CB8AC3E}">
        <p14:creationId xmlns:p14="http://schemas.microsoft.com/office/powerpoint/2010/main" val="3291301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r" rtl="1" eaLnBrk="1" hangingPunct="1"/>
            <a:r>
              <a:rPr lang="ar-EG" altLang="en-US" sz="3600" dirty="0" smtClean="0"/>
              <a:t>نصائح للأسرة المصرية (تابع)</a:t>
            </a:r>
            <a:endParaRPr lang="en-US" altLang="en-US" sz="3600" dirty="0" smtClean="0"/>
          </a:p>
        </p:txBody>
      </p:sp>
      <p:sp>
        <p:nvSpPr>
          <p:cNvPr id="13315" name="Rectangle 3"/>
          <p:cNvSpPr>
            <a:spLocks noGrp="1" noChangeArrowheads="1"/>
          </p:cNvSpPr>
          <p:nvPr>
            <p:ph type="body" idx="1"/>
          </p:nvPr>
        </p:nvSpPr>
        <p:spPr/>
        <p:txBody>
          <a:bodyPr>
            <a:normAutofit/>
          </a:bodyPr>
          <a:lstStyle/>
          <a:p>
            <a:pPr algn="r" rtl="1" eaLnBrk="1" hangingPunct="1"/>
            <a:r>
              <a:rPr lang="ar-EG" altLang="en-US" sz="2400" b="1" dirty="0" smtClean="0"/>
              <a:t>ما هي أسباب هروب الاولاد الي مقاهي الانترنت ؟</a:t>
            </a:r>
          </a:p>
          <a:p>
            <a:pPr algn="r" rtl="1" eaLnBrk="1" hangingPunct="1"/>
            <a:endParaRPr lang="ar-EG" altLang="en-US" sz="2400" b="1" dirty="0" smtClean="0"/>
          </a:p>
          <a:p>
            <a:pPr algn="r" rtl="1" eaLnBrk="1" hangingPunct="1">
              <a:buFontTx/>
              <a:buNone/>
            </a:pPr>
            <a:r>
              <a:rPr lang="ar-EG" altLang="en-US" sz="2400" b="1" dirty="0" smtClean="0"/>
              <a:t>-الاحساس بالحرية</a:t>
            </a:r>
          </a:p>
          <a:p>
            <a:pPr algn="r" rtl="1" eaLnBrk="1" hangingPunct="1">
              <a:buFontTx/>
              <a:buNone/>
            </a:pPr>
            <a:r>
              <a:rPr lang="ar-EG" altLang="en-US" sz="2400" b="1" dirty="0" smtClean="0"/>
              <a:t>-الخصوصية</a:t>
            </a:r>
          </a:p>
          <a:p>
            <a:pPr algn="r" rtl="1" eaLnBrk="1" hangingPunct="1">
              <a:buFontTx/>
              <a:buNone/>
            </a:pPr>
            <a:r>
              <a:rPr lang="ar-EG" altLang="en-US" sz="2400" b="1" dirty="0" smtClean="0"/>
              <a:t>-عدم الرقابة</a:t>
            </a:r>
          </a:p>
          <a:p>
            <a:pPr algn="r" rtl="1" eaLnBrk="1" hangingPunct="1">
              <a:buFontTx/>
              <a:buNone/>
            </a:pPr>
            <a:r>
              <a:rPr lang="ar-EG" altLang="en-US" sz="2400" b="1" dirty="0" smtClean="0"/>
              <a:t>-اللعب مع الاقران</a:t>
            </a:r>
          </a:p>
          <a:p>
            <a:pPr algn="r" rtl="1" eaLnBrk="1" hangingPunct="1"/>
            <a:endParaRPr lang="en-US" altLang="en-US" sz="2400" b="1" dirty="0" smtClean="0"/>
          </a:p>
        </p:txBody>
      </p:sp>
      <p:pic>
        <p:nvPicPr>
          <p:cNvPr id="13316" name="Picture 4" descr="inter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4806" y="2153195"/>
            <a:ext cx="4495800"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NTRA Logo 2016 CMY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497" y="383861"/>
            <a:ext cx="3240000" cy="1595842"/>
          </a:xfrm>
          <a:prstGeom prst="rect">
            <a:avLst/>
          </a:prstGeom>
        </p:spPr>
      </p:pic>
    </p:spTree>
    <p:extLst>
      <p:ext uri="{BB962C8B-B14F-4D97-AF65-F5344CB8AC3E}">
        <p14:creationId xmlns:p14="http://schemas.microsoft.com/office/powerpoint/2010/main" val="1621277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r" rtl="1" eaLnBrk="1" hangingPunct="1"/>
            <a:r>
              <a:rPr lang="ar-EG" altLang="en-US" sz="3600" dirty="0" smtClean="0"/>
              <a:t>مقـــدمة</a:t>
            </a:r>
            <a:endParaRPr lang="en-US" altLang="en-US" sz="3600" dirty="0" smtClean="0"/>
          </a:p>
        </p:txBody>
      </p:sp>
      <p:sp>
        <p:nvSpPr>
          <p:cNvPr id="8195" name="Rectangle 3"/>
          <p:cNvSpPr>
            <a:spLocks noGrp="1" noChangeArrowheads="1"/>
          </p:cNvSpPr>
          <p:nvPr>
            <p:ph type="body" idx="1"/>
          </p:nvPr>
        </p:nvSpPr>
        <p:spPr>
          <a:xfrm>
            <a:off x="613954" y="2357845"/>
            <a:ext cx="7620000" cy="4800600"/>
          </a:xfrm>
        </p:spPr>
        <p:txBody>
          <a:bodyPr>
            <a:normAutofit/>
          </a:bodyPr>
          <a:lstStyle/>
          <a:p>
            <a:pPr algn="r" rtl="1" eaLnBrk="1" hangingPunct="1">
              <a:buFontTx/>
              <a:buNone/>
            </a:pPr>
            <a:r>
              <a:rPr lang="ar-SA" altLang="en-US" sz="2400" b="1" dirty="0" smtClean="0"/>
              <a:t>منذ </a:t>
            </a:r>
            <a:r>
              <a:rPr lang="ar-EG" altLang="en-US" sz="2400" b="1" dirty="0" smtClean="0"/>
              <a:t>قيام </a:t>
            </a:r>
            <a:r>
              <a:rPr lang="ar-SA" altLang="en-US" sz="2400" b="1" dirty="0" smtClean="0"/>
              <a:t>الثورة المعلوماتية دار جدل ونقاش حول كيفية تحقيق أعلى استفادة من معطياتها، وتقليل ما يمكن تسميته بالأعراض الجانبية المصاحبة لها إلى أدنى حد ممكن</a:t>
            </a:r>
            <a:r>
              <a:rPr lang="en-US" altLang="en-US" sz="2400" b="1" dirty="0" smtClean="0"/>
              <a:t>! </a:t>
            </a:r>
            <a:r>
              <a:rPr lang="ar-SA" altLang="en-US" sz="2400" b="1" dirty="0" smtClean="0"/>
              <a:t> </a:t>
            </a:r>
            <a:endParaRPr lang="ar-EG" altLang="en-US" sz="2400" b="1" dirty="0" smtClean="0"/>
          </a:p>
          <a:p>
            <a:pPr algn="r" rtl="1" eaLnBrk="1" hangingPunct="1">
              <a:buFontTx/>
              <a:buNone/>
            </a:pPr>
            <a:r>
              <a:rPr lang="ar-SA" altLang="en-US" sz="2400" b="1" dirty="0" smtClean="0"/>
              <a:t>ولعل «اقتحام» الانترنت و الستالايت </a:t>
            </a:r>
            <a:r>
              <a:rPr lang="ar-EG" altLang="en-US" sz="2400" b="1" dirty="0" smtClean="0"/>
              <a:t>و المحمول </a:t>
            </a:r>
            <a:r>
              <a:rPr lang="ar-SA" altLang="en-US" sz="2400" b="1" dirty="0" smtClean="0"/>
              <a:t>إلى المنازل بدون استئذان وتأثير محتوياته على الأسرة و</a:t>
            </a:r>
            <a:r>
              <a:rPr lang="ar-EG" altLang="en-US" sz="2400" b="1" dirty="0" smtClean="0"/>
              <a:t>الأبناء </a:t>
            </a:r>
            <a:r>
              <a:rPr lang="ar-SA" altLang="en-US" sz="2400" b="1" dirty="0" smtClean="0"/>
              <a:t>من أبرز المحاور التي حظيت بالبحث والاهتمام من جميع المعنيين </a:t>
            </a:r>
            <a:r>
              <a:rPr lang="ar-EG" altLang="en-US" sz="2400" b="1" dirty="0" smtClean="0"/>
              <a:t>ب</a:t>
            </a:r>
            <a:r>
              <a:rPr lang="ar-SA" altLang="en-US" sz="2400" b="1" dirty="0" smtClean="0"/>
              <a:t>هذا المجال.</a:t>
            </a:r>
            <a:r>
              <a:rPr lang="ar-SA" altLang="en-US" sz="2400" dirty="0" smtClean="0"/>
              <a:t> </a:t>
            </a:r>
            <a:endParaRPr lang="en-US" altLang="en-US" sz="2400" dirty="0" smtClean="0"/>
          </a:p>
        </p:txBody>
      </p:sp>
      <p:pic>
        <p:nvPicPr>
          <p:cNvPr id="4" name="Picture 3" descr="NTRA Logo 2016 CMY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497" y="383861"/>
            <a:ext cx="3240000" cy="1595842"/>
          </a:xfrm>
          <a:prstGeom prst="rect">
            <a:avLst/>
          </a:prstGeom>
        </p:spPr>
      </p:pic>
    </p:spTree>
    <p:extLst>
      <p:ext uri="{BB962C8B-B14F-4D97-AF65-F5344CB8AC3E}">
        <p14:creationId xmlns:p14="http://schemas.microsoft.com/office/powerpoint/2010/main" val="3051260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r" rtl="1" eaLnBrk="1" hangingPunct="1"/>
            <a:r>
              <a:rPr lang="ar-EG" altLang="en-US" sz="3600" dirty="0" smtClean="0"/>
              <a:t>نصائح للأسرة المصرية (تابع)</a:t>
            </a:r>
            <a:endParaRPr lang="en-US" altLang="en-US" sz="3600" dirty="0" smtClean="0"/>
          </a:p>
        </p:txBody>
      </p:sp>
      <p:sp>
        <p:nvSpPr>
          <p:cNvPr id="14339" name="Rectangle 3"/>
          <p:cNvSpPr>
            <a:spLocks noGrp="1" noChangeArrowheads="1"/>
          </p:cNvSpPr>
          <p:nvPr>
            <p:ph type="body" idx="1"/>
          </p:nvPr>
        </p:nvSpPr>
        <p:spPr>
          <a:xfrm>
            <a:off x="243497" y="1979703"/>
            <a:ext cx="8229600" cy="4525963"/>
          </a:xfrm>
        </p:spPr>
        <p:txBody>
          <a:bodyPr>
            <a:normAutofit lnSpcReduction="10000"/>
          </a:bodyPr>
          <a:lstStyle/>
          <a:p>
            <a:pPr algn="r" rtl="1" eaLnBrk="1" hangingPunct="1">
              <a:lnSpc>
                <a:spcPct val="130000"/>
              </a:lnSpc>
            </a:pPr>
            <a:r>
              <a:rPr lang="ar-SA" altLang="en-US" sz="2400" b="1" dirty="0" smtClean="0"/>
              <a:t>يجب الاستفادة من التكنولوجيا العصرية بالحصول على الأخبار والمعلومات المفيدة، لا لاستغلاله</a:t>
            </a:r>
            <a:r>
              <a:rPr lang="ar-EG" altLang="en-US" sz="2400" b="1" dirty="0" smtClean="0"/>
              <a:t> فيما لا يفيد أو</a:t>
            </a:r>
            <a:r>
              <a:rPr lang="ar-SA" altLang="en-US" sz="2400" b="1" dirty="0" smtClean="0"/>
              <a:t>المحرمات</a:t>
            </a:r>
            <a:r>
              <a:rPr lang="en-US" altLang="en-US" sz="2400" b="1" dirty="0" smtClean="0"/>
              <a:t>.</a:t>
            </a:r>
            <a:r>
              <a:rPr lang="ar-EG" altLang="en-US" sz="2400" b="1" dirty="0" smtClean="0"/>
              <a:t>..الخ )</a:t>
            </a:r>
          </a:p>
          <a:p>
            <a:pPr algn="r" rtl="1" eaLnBrk="1" hangingPunct="1">
              <a:lnSpc>
                <a:spcPct val="130000"/>
              </a:lnSpc>
            </a:pPr>
            <a:r>
              <a:rPr lang="ar-EG" altLang="en-US" sz="2400" b="1" dirty="0" smtClean="0"/>
              <a:t>وجه أبنائك من خلال تكليفهم بالقيام ببعض الأبحاث على الانترنت التي ترفع من وعيهم الإيجابي.</a:t>
            </a:r>
          </a:p>
          <a:p>
            <a:pPr algn="r" rtl="1" eaLnBrk="1" hangingPunct="1">
              <a:lnSpc>
                <a:spcPct val="130000"/>
              </a:lnSpc>
            </a:pPr>
            <a:r>
              <a:rPr lang="ar-EG" altLang="en-US" sz="2400" b="1" dirty="0" smtClean="0"/>
              <a:t>دع أبناءك يقومون لك ببعض أعمال السكرتارية، ككتابة رسالة خاصة بشئون الأسرة الى المدرسة أو الحى أو أي مصلحة تهم الاسرة. </a:t>
            </a:r>
          </a:p>
          <a:p>
            <a:pPr algn="r" rtl="1" eaLnBrk="1" hangingPunct="1">
              <a:lnSpc>
                <a:spcPct val="130000"/>
              </a:lnSpc>
            </a:pPr>
            <a:r>
              <a:rPr lang="ar-EG" altLang="en-US" sz="2400" b="1" dirty="0" smtClean="0"/>
              <a:t>شارك طفلك في بعض ألعابه لتوجهه للمزايا والعيوب في هذه اللعبة و اتخذ ذلك كمدخل لإيضاح  أن الانترنت بها معلومات مفيدة ولكن قد تحتوي علي مواد ضارة.</a:t>
            </a:r>
            <a:r>
              <a:rPr lang="ar-EG" altLang="en-US" sz="2400" dirty="0" smtClean="0"/>
              <a:t> </a:t>
            </a:r>
            <a:endParaRPr lang="en-US" altLang="en-US" sz="2400" dirty="0" smtClean="0"/>
          </a:p>
        </p:txBody>
      </p:sp>
      <p:pic>
        <p:nvPicPr>
          <p:cNvPr id="4" name="Picture 3" descr="NTRA Logo 2016 CMY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497" y="383861"/>
            <a:ext cx="3240000" cy="1595842"/>
          </a:xfrm>
          <a:prstGeom prst="rect">
            <a:avLst/>
          </a:prstGeom>
        </p:spPr>
      </p:pic>
    </p:spTree>
    <p:extLst>
      <p:ext uri="{BB962C8B-B14F-4D97-AF65-F5344CB8AC3E}">
        <p14:creationId xmlns:p14="http://schemas.microsoft.com/office/powerpoint/2010/main" val="2885112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r" rtl="1" eaLnBrk="1" hangingPunct="1"/>
            <a:r>
              <a:rPr lang="ar-EG" altLang="en-US" sz="3600" dirty="0" smtClean="0"/>
              <a:t>نصائح للأسرة المصرية (تابع)</a:t>
            </a:r>
            <a:endParaRPr lang="en-US" altLang="en-US" sz="3600" dirty="0" smtClean="0"/>
          </a:p>
        </p:txBody>
      </p:sp>
      <p:sp>
        <p:nvSpPr>
          <p:cNvPr id="15363" name="Rectangle 3"/>
          <p:cNvSpPr>
            <a:spLocks noGrp="1" noChangeArrowheads="1"/>
          </p:cNvSpPr>
          <p:nvPr>
            <p:ph type="body" idx="1"/>
          </p:nvPr>
        </p:nvSpPr>
        <p:spPr/>
        <p:txBody>
          <a:bodyPr/>
          <a:lstStyle/>
          <a:p>
            <a:pPr algn="r" rtl="1" eaLnBrk="1" hangingPunct="1">
              <a:lnSpc>
                <a:spcPct val="140000"/>
              </a:lnSpc>
            </a:pPr>
            <a:r>
              <a:rPr lang="ar-EG" altLang="en-US" sz="2400" b="1" dirty="0" smtClean="0"/>
              <a:t>استخدم بعض برامج الحماية والتأمين البسيطة التي تمنع الدخول الى المواقع الإباحية و المواقع التي تتشكك في مصدرها.</a:t>
            </a:r>
          </a:p>
          <a:p>
            <a:pPr algn="r" rtl="1" eaLnBrk="1" hangingPunct="1">
              <a:lnSpc>
                <a:spcPct val="140000"/>
              </a:lnSpc>
            </a:pPr>
            <a:r>
              <a:rPr lang="ar-EG" altLang="en-US" sz="2400" b="1" dirty="0" smtClean="0"/>
              <a:t>التعرف على ما يقوم طفلك بتحميله من ملفات ( </a:t>
            </a:r>
            <a:r>
              <a:rPr lang="en-US" altLang="en-US" sz="2400" b="1" dirty="0" smtClean="0"/>
              <a:t>Down loads</a:t>
            </a:r>
            <a:r>
              <a:rPr lang="ar-EG" altLang="en-US" sz="2400" b="1" dirty="0" smtClean="0"/>
              <a:t> ) من خلال النقاش معه.</a:t>
            </a:r>
          </a:p>
          <a:p>
            <a:pPr algn="r" rtl="1" eaLnBrk="1" hangingPunct="1">
              <a:lnSpc>
                <a:spcPct val="140000"/>
              </a:lnSpc>
            </a:pPr>
            <a:r>
              <a:rPr lang="ar-EG" altLang="en-US" sz="2400" b="1" dirty="0" smtClean="0"/>
              <a:t>لاحظ التغيرات التي تطرأ علي سلوك أولادك حيث ان أعراض إ</a:t>
            </a:r>
            <a:r>
              <a:rPr lang="ar-SA" altLang="en-US" sz="2400" b="1" dirty="0" smtClean="0"/>
              <a:t>دمان شبكة الإنترنت </a:t>
            </a:r>
            <a:r>
              <a:rPr lang="ar-EG" altLang="en-US" sz="2400" b="1" dirty="0" smtClean="0"/>
              <a:t>هي : ( </a:t>
            </a:r>
            <a:r>
              <a:rPr lang="ar-SA" altLang="en-US" sz="2400" b="1" dirty="0" smtClean="0"/>
              <a:t>الانطواء - العزلة - النسيان - السهر - فقدان التركيز - زغللة </a:t>
            </a:r>
            <a:r>
              <a:rPr lang="ar-SA" altLang="en-US" sz="2400" b="1" dirty="0" err="1" smtClean="0"/>
              <a:t>النظ</a:t>
            </a:r>
            <a:r>
              <a:rPr lang="ar-EG" altLang="en-US" sz="2400" b="1" dirty="0" smtClean="0"/>
              <a:t>ر- </a:t>
            </a:r>
            <a:r>
              <a:rPr lang="ar-SA" altLang="en-US" sz="2400" b="1" dirty="0" smtClean="0"/>
              <a:t>السرحان - فقدان الشهية - والتأخر الدراسي </a:t>
            </a:r>
            <a:r>
              <a:rPr lang="ar-EG" altLang="en-US" sz="2400" b="1" dirty="0" smtClean="0"/>
              <a:t>).</a:t>
            </a:r>
            <a:endParaRPr lang="en-US" altLang="en-US" sz="2400" b="1" dirty="0" smtClean="0"/>
          </a:p>
        </p:txBody>
      </p:sp>
      <p:pic>
        <p:nvPicPr>
          <p:cNvPr id="4" name="Picture 3" descr="NTRA Logo 2016 CMY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497" y="383861"/>
            <a:ext cx="3240000" cy="1595842"/>
          </a:xfrm>
          <a:prstGeom prst="rect">
            <a:avLst/>
          </a:prstGeom>
        </p:spPr>
      </p:pic>
    </p:spTree>
    <p:extLst>
      <p:ext uri="{BB962C8B-B14F-4D97-AF65-F5344CB8AC3E}">
        <p14:creationId xmlns:p14="http://schemas.microsoft.com/office/powerpoint/2010/main" val="2433846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r" rtl="1" eaLnBrk="1" hangingPunct="1"/>
            <a:r>
              <a:rPr lang="ar-EG" altLang="en-US" sz="3600" dirty="0" smtClean="0"/>
              <a:t>نصائح للأسرة المصرية (تابع)</a:t>
            </a:r>
            <a:endParaRPr lang="en-US" altLang="en-US" sz="3600" dirty="0" smtClean="0"/>
          </a:p>
        </p:txBody>
      </p:sp>
      <p:sp>
        <p:nvSpPr>
          <p:cNvPr id="16387" name="Rectangle 3"/>
          <p:cNvSpPr>
            <a:spLocks noGrp="1" noChangeArrowheads="1"/>
          </p:cNvSpPr>
          <p:nvPr>
            <p:ph type="body" idx="1"/>
          </p:nvPr>
        </p:nvSpPr>
        <p:spPr/>
        <p:txBody>
          <a:bodyPr/>
          <a:lstStyle/>
          <a:p>
            <a:pPr algn="r" rtl="1" eaLnBrk="1" hangingPunct="1">
              <a:lnSpc>
                <a:spcPct val="140000"/>
              </a:lnSpc>
            </a:pPr>
            <a:r>
              <a:rPr lang="ar-EG" altLang="en-US" sz="2400" b="1" dirty="0" smtClean="0"/>
              <a:t>ضع نظاماً يقلل من ادمان الانترنت بصورة ايجابية ( تحديد لساعات الاستخدام والتشجيع على الأنشطة الرياضية و الثقافية وغيرها ) .</a:t>
            </a:r>
          </a:p>
          <a:p>
            <a:pPr algn="r" rtl="1" eaLnBrk="1" hangingPunct="1">
              <a:lnSpc>
                <a:spcPct val="140000"/>
              </a:lnSpc>
            </a:pPr>
            <a:r>
              <a:rPr lang="ar-EG" altLang="en-US" sz="2400" b="1" dirty="0" smtClean="0"/>
              <a:t>اعمل على تدريب ابنك على الطريقة المثلى للجلوس اثناء استخدام الحاسب الآلي.</a:t>
            </a:r>
          </a:p>
          <a:p>
            <a:pPr algn="r" rtl="1" eaLnBrk="1" hangingPunct="1">
              <a:lnSpc>
                <a:spcPct val="140000"/>
              </a:lnSpc>
            </a:pPr>
            <a:r>
              <a:rPr lang="ar-EG" altLang="en-US" sz="2400" b="1" dirty="0" smtClean="0"/>
              <a:t>ساعد ابنك على اختيار العاب تضيف اليه معلومات ومعارف ومهارات مثل لعبة (</a:t>
            </a:r>
            <a:r>
              <a:rPr lang="en-US" altLang="en-US" sz="2400" b="1" dirty="0" smtClean="0"/>
              <a:t>SIM CITY</a:t>
            </a:r>
            <a:r>
              <a:rPr lang="ar-EG" altLang="en-US" sz="2400" b="1" dirty="0" smtClean="0"/>
              <a:t> ) .  </a:t>
            </a:r>
          </a:p>
          <a:p>
            <a:pPr algn="r" rtl="1" eaLnBrk="1" hangingPunct="1">
              <a:lnSpc>
                <a:spcPct val="140000"/>
              </a:lnSpc>
            </a:pPr>
            <a:r>
              <a:rPr lang="ar-EG" altLang="en-US" sz="2400" b="1" dirty="0" smtClean="0"/>
              <a:t>اقترح على ابنك ان ينشئ سجل (</a:t>
            </a:r>
            <a:r>
              <a:rPr lang="en-US" altLang="en-US" sz="2400" b="1" dirty="0" smtClean="0"/>
              <a:t>DAIRY</a:t>
            </a:r>
            <a:r>
              <a:rPr lang="ar-EG" altLang="en-US" sz="2400" b="1" dirty="0" smtClean="0"/>
              <a:t> ) يسجل فيه تجربته في استخدام الانترنت.</a:t>
            </a:r>
            <a:endParaRPr lang="en-US" altLang="en-US" sz="2400" b="1" dirty="0" smtClean="0"/>
          </a:p>
        </p:txBody>
      </p:sp>
      <p:pic>
        <p:nvPicPr>
          <p:cNvPr id="4" name="Picture 3" descr="NTRA Logo 2016 CMY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497" y="383861"/>
            <a:ext cx="3240000" cy="1595842"/>
          </a:xfrm>
          <a:prstGeom prst="rect">
            <a:avLst/>
          </a:prstGeom>
        </p:spPr>
      </p:pic>
    </p:spTree>
    <p:extLst>
      <p:ext uri="{BB962C8B-B14F-4D97-AF65-F5344CB8AC3E}">
        <p14:creationId xmlns:p14="http://schemas.microsoft.com/office/powerpoint/2010/main" val="1866500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gn="r" rtl="1" eaLnBrk="1" hangingPunct="1"/>
            <a:r>
              <a:rPr lang="ar-EG" altLang="en-US" sz="3600" dirty="0" smtClean="0"/>
              <a:t>نصائح للأسرة المصرية (تابع)</a:t>
            </a:r>
            <a:endParaRPr lang="en-US" altLang="en-US" sz="3600" dirty="0" smtClean="0"/>
          </a:p>
        </p:txBody>
      </p:sp>
      <p:sp>
        <p:nvSpPr>
          <p:cNvPr id="17411" name="Rectangle 3"/>
          <p:cNvSpPr>
            <a:spLocks noGrp="1" noChangeArrowheads="1"/>
          </p:cNvSpPr>
          <p:nvPr>
            <p:ph type="body" idx="1"/>
          </p:nvPr>
        </p:nvSpPr>
        <p:spPr/>
        <p:txBody>
          <a:bodyPr/>
          <a:lstStyle/>
          <a:p>
            <a:pPr algn="r" rtl="1" eaLnBrk="1" hangingPunct="1">
              <a:lnSpc>
                <a:spcPct val="140000"/>
              </a:lnSpc>
            </a:pPr>
            <a:r>
              <a:rPr lang="ar-SA" altLang="en-US" sz="2400" b="1" dirty="0" smtClean="0"/>
              <a:t>استخدم أحدث برامج الحماية من المتسللين</a:t>
            </a:r>
            <a:r>
              <a:rPr lang="ar-EG" altLang="en-US" sz="2400" b="1" dirty="0" smtClean="0"/>
              <a:t> (</a:t>
            </a:r>
            <a:r>
              <a:rPr lang="ar-SA" altLang="en-US" sz="2400" b="1" dirty="0" smtClean="0"/>
              <a:t>الهاكرز</a:t>
            </a:r>
            <a:r>
              <a:rPr lang="ar-EG" altLang="en-US" sz="2400" b="1" dirty="0" smtClean="0"/>
              <a:t>)</a:t>
            </a:r>
            <a:r>
              <a:rPr lang="ar-SA" altLang="en-US" sz="2400" b="1" dirty="0" smtClean="0"/>
              <a:t> والفيروسات وقم بعمل مسح</a:t>
            </a:r>
            <a:r>
              <a:rPr lang="ar-EG" altLang="en-US" sz="2400" b="1" dirty="0" smtClean="0"/>
              <a:t> </a:t>
            </a:r>
            <a:r>
              <a:rPr lang="ar-SA" altLang="en-US" sz="2400" b="1" dirty="0" smtClean="0"/>
              <a:t>دوري على جهازك خصوصاً إذا كنت ممن يستخدمون الإنترنت بشكل يومي.</a:t>
            </a:r>
          </a:p>
          <a:p>
            <a:pPr algn="r" rtl="1" eaLnBrk="1" hangingPunct="1">
              <a:lnSpc>
                <a:spcPct val="140000"/>
              </a:lnSpc>
            </a:pPr>
            <a:r>
              <a:rPr lang="ar-SA" altLang="en-US" sz="2400" b="1" dirty="0" smtClean="0"/>
              <a:t>لا تدخل إلى المواقع المشبوهة مثل المواقع التي تعلم التجسس أو</a:t>
            </a:r>
            <a:r>
              <a:rPr lang="ar-EG" altLang="en-US" sz="2400" b="1" dirty="0" smtClean="0"/>
              <a:t>الإرهاب أو الجريمة </a:t>
            </a:r>
            <a:r>
              <a:rPr lang="ar-SA" altLang="en-US" sz="2400" b="1" dirty="0" smtClean="0"/>
              <a:t>أو التي تحوي أفلاماً وصوراً </a:t>
            </a:r>
            <a:r>
              <a:rPr lang="ar-EG" altLang="en-US" sz="2400" b="1" dirty="0" smtClean="0"/>
              <a:t>إباحية</a:t>
            </a:r>
            <a:r>
              <a:rPr lang="ar-SA" altLang="en-US" sz="2400" b="1" dirty="0" smtClean="0"/>
              <a:t> لأن</a:t>
            </a:r>
            <a:r>
              <a:rPr lang="ar-EG" altLang="en-US" sz="2400" b="1" dirty="0" smtClean="0"/>
              <a:t> المتسللين (</a:t>
            </a:r>
            <a:r>
              <a:rPr lang="ar-SA" altLang="en-US" sz="2400" b="1" dirty="0" smtClean="0"/>
              <a:t> الهاكرز</a:t>
            </a:r>
            <a:r>
              <a:rPr lang="ar-EG" altLang="en-US" sz="2400" b="1" dirty="0" smtClean="0"/>
              <a:t>)</a:t>
            </a:r>
            <a:r>
              <a:rPr lang="ar-SA" altLang="en-US" sz="2400" b="1" dirty="0" smtClean="0"/>
              <a:t> يستخدمون أمثال هذه المواقع في إدخال ملفات التجسس إلى الضحايا حيث يتم </a:t>
            </a:r>
            <a:r>
              <a:rPr lang="ar-EG" altLang="en-US" sz="2400" b="1" dirty="0" smtClean="0"/>
              <a:t>زراعة</a:t>
            </a:r>
            <a:r>
              <a:rPr lang="ar-SA" altLang="en-US" sz="2400" b="1" dirty="0" smtClean="0"/>
              <a:t> ملف التجسس ( الباتش ) تلقائياً في الجهاز بمجرد دخولك إلى الموقع </a:t>
            </a:r>
            <a:r>
              <a:rPr lang="ar-EG" altLang="en-US" sz="2400" b="1" dirty="0" smtClean="0"/>
              <a:t> و استخدام جهازك دون أن تعرف في أغراضهم </a:t>
            </a:r>
            <a:r>
              <a:rPr lang="ar-SA" altLang="en-US" sz="2400" b="1" dirty="0" smtClean="0"/>
              <a:t>!!</a:t>
            </a:r>
            <a:r>
              <a:rPr lang="ar-SA" altLang="en-US" sz="2400" dirty="0" smtClean="0"/>
              <a:t> </a:t>
            </a:r>
            <a:endParaRPr lang="en-US" altLang="en-US" sz="2400" dirty="0" smtClean="0"/>
          </a:p>
        </p:txBody>
      </p:sp>
      <p:pic>
        <p:nvPicPr>
          <p:cNvPr id="4" name="Picture 3" descr="NTRA Logo 2016 CMY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497" y="383861"/>
            <a:ext cx="3240000" cy="1595842"/>
          </a:xfrm>
          <a:prstGeom prst="rect">
            <a:avLst/>
          </a:prstGeom>
        </p:spPr>
      </p:pic>
    </p:spTree>
    <p:extLst>
      <p:ext uri="{BB962C8B-B14F-4D97-AF65-F5344CB8AC3E}">
        <p14:creationId xmlns:p14="http://schemas.microsoft.com/office/powerpoint/2010/main" val="2308810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r" rtl="1" eaLnBrk="1" hangingPunct="1"/>
            <a:r>
              <a:rPr lang="ar-EG" altLang="en-US" sz="3600" dirty="0" smtClean="0"/>
              <a:t>نصائح للأسرة المصرية (تابع)</a:t>
            </a:r>
            <a:endParaRPr lang="en-US" altLang="en-US" sz="3600" dirty="0" smtClean="0"/>
          </a:p>
        </p:txBody>
      </p:sp>
      <p:sp>
        <p:nvSpPr>
          <p:cNvPr id="18435" name="Rectangle 3"/>
          <p:cNvSpPr>
            <a:spLocks noGrp="1" noChangeArrowheads="1"/>
          </p:cNvSpPr>
          <p:nvPr>
            <p:ph type="body" idx="1"/>
          </p:nvPr>
        </p:nvSpPr>
        <p:spPr/>
        <p:txBody>
          <a:bodyPr/>
          <a:lstStyle/>
          <a:p>
            <a:pPr algn="r" rtl="1" eaLnBrk="1" hangingPunct="1">
              <a:lnSpc>
                <a:spcPct val="140000"/>
              </a:lnSpc>
            </a:pPr>
            <a:r>
              <a:rPr lang="ar-SA" altLang="en-US" sz="2400" b="1" dirty="0" smtClean="0"/>
              <a:t>عدم فتح أي رسالة إلكترونية من مصدر مجهول لأن </a:t>
            </a:r>
            <a:r>
              <a:rPr lang="ar-EG" altLang="en-US" sz="2400" b="1" dirty="0" smtClean="0"/>
              <a:t>المتسللين (</a:t>
            </a:r>
            <a:r>
              <a:rPr lang="ar-SA" altLang="en-US" sz="2400" b="1" dirty="0" smtClean="0"/>
              <a:t>الهاكرز</a:t>
            </a:r>
            <a:r>
              <a:rPr lang="ar-EG" altLang="en-US" sz="2400" b="1" dirty="0" smtClean="0"/>
              <a:t>)</a:t>
            </a:r>
            <a:r>
              <a:rPr lang="ar-SA" altLang="en-US" sz="2400" b="1" dirty="0" smtClean="0"/>
              <a:t> يستخدمون رسائل البريد الإلكتروني لإرسال ملفات التجسس إلى الضحايا.</a:t>
            </a:r>
          </a:p>
          <a:p>
            <a:pPr algn="r" rtl="1" eaLnBrk="1" hangingPunct="1">
              <a:lnSpc>
                <a:spcPct val="140000"/>
              </a:lnSpc>
            </a:pPr>
            <a:r>
              <a:rPr lang="ar-SA" altLang="en-US" sz="2400" b="1" dirty="0" smtClean="0"/>
              <a:t>عدم استقبال أية ملفات أثناء </a:t>
            </a:r>
            <a:r>
              <a:rPr lang="ar-EG" altLang="en-US" sz="2400" b="1" dirty="0" smtClean="0"/>
              <a:t>الدردشة </a:t>
            </a:r>
            <a:r>
              <a:rPr lang="ar-SA" altLang="en-US" sz="2400" b="1" dirty="0" smtClean="0"/>
              <a:t>( الشات ) من أشخاص</a:t>
            </a:r>
            <a:r>
              <a:rPr lang="ar-EG" altLang="en-US" sz="2400" b="1" dirty="0" smtClean="0"/>
              <a:t> مجهولين أو</a:t>
            </a:r>
            <a:r>
              <a:rPr lang="ar-SA" altLang="en-US" sz="2400" b="1" dirty="0" smtClean="0"/>
              <a:t> غير موثوق بهم .</a:t>
            </a:r>
          </a:p>
          <a:p>
            <a:pPr algn="r" rtl="1" eaLnBrk="1" hangingPunct="1">
              <a:lnSpc>
                <a:spcPct val="140000"/>
              </a:lnSpc>
            </a:pPr>
            <a:r>
              <a:rPr lang="ar-SA" altLang="en-US" sz="2400" b="1" dirty="0" smtClean="0"/>
              <a:t>عدم الاحتفاظ بأية معلومات شخصية </a:t>
            </a:r>
            <a:r>
              <a:rPr lang="ar-SA" altLang="en-US" sz="2400" b="1" dirty="0" err="1" smtClean="0"/>
              <a:t>فى</a:t>
            </a:r>
            <a:r>
              <a:rPr lang="ar-SA" altLang="en-US" sz="2400" b="1" dirty="0" smtClean="0"/>
              <a:t> داخل جهازك كالرسائل </a:t>
            </a:r>
            <a:r>
              <a:rPr lang="ar-SA" altLang="en-US" sz="2400" b="1" dirty="0" err="1" smtClean="0"/>
              <a:t>أوالصور</a:t>
            </a:r>
            <a:r>
              <a:rPr lang="ar-SA" altLang="en-US" sz="2400" b="1" dirty="0" smtClean="0"/>
              <a:t> الخاصة </a:t>
            </a:r>
            <a:r>
              <a:rPr lang="en-US" altLang="en-US" sz="2400" b="1" dirty="0" smtClean="0"/>
              <a:t>) </a:t>
            </a:r>
            <a:r>
              <a:rPr lang="ar-EG" altLang="en-US" sz="2400" b="1" dirty="0" smtClean="0"/>
              <a:t>و بخاصة الفتيات) </a:t>
            </a:r>
            <a:r>
              <a:rPr lang="ar-SA" altLang="en-US" sz="2400" b="1" dirty="0" smtClean="0"/>
              <a:t>أو الملفات المهمة وغيرها من معلومات بنكية.</a:t>
            </a:r>
            <a:r>
              <a:rPr lang="ar-SA" altLang="en-US" sz="2400" dirty="0" smtClean="0"/>
              <a:t> </a:t>
            </a:r>
            <a:endParaRPr lang="en-US" altLang="en-US" sz="2400" dirty="0" smtClean="0"/>
          </a:p>
        </p:txBody>
      </p:sp>
      <p:pic>
        <p:nvPicPr>
          <p:cNvPr id="4" name="Picture 3" descr="NTRA Logo 2016 CMY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497" y="383861"/>
            <a:ext cx="3240000" cy="1595842"/>
          </a:xfrm>
          <a:prstGeom prst="rect">
            <a:avLst/>
          </a:prstGeom>
        </p:spPr>
      </p:pic>
    </p:spTree>
    <p:extLst>
      <p:ext uri="{BB962C8B-B14F-4D97-AF65-F5344CB8AC3E}">
        <p14:creationId xmlns:p14="http://schemas.microsoft.com/office/powerpoint/2010/main" val="781384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gn="r" rtl="1" eaLnBrk="1" hangingPunct="1"/>
            <a:r>
              <a:rPr lang="ar-EG" altLang="en-US" sz="3600" dirty="0" smtClean="0"/>
              <a:t>نصائح للأسرة المصرية (تابع)</a:t>
            </a:r>
            <a:endParaRPr lang="en-US" altLang="en-US" sz="3600" dirty="0" smtClean="0"/>
          </a:p>
        </p:txBody>
      </p:sp>
      <p:sp>
        <p:nvSpPr>
          <p:cNvPr id="19459" name="Rectangle 3"/>
          <p:cNvSpPr>
            <a:spLocks noGrp="1" noChangeArrowheads="1"/>
          </p:cNvSpPr>
          <p:nvPr>
            <p:ph type="body" idx="1"/>
          </p:nvPr>
        </p:nvSpPr>
        <p:spPr/>
        <p:txBody>
          <a:bodyPr/>
          <a:lstStyle/>
          <a:p>
            <a:pPr algn="r" rtl="1" eaLnBrk="1" hangingPunct="1">
              <a:lnSpc>
                <a:spcPct val="140000"/>
              </a:lnSpc>
            </a:pPr>
            <a:r>
              <a:rPr lang="ar-SA" altLang="en-US" sz="2400" b="1" dirty="0" smtClean="0"/>
              <a:t>قم بوضع أرقام سرية على ملفاتك المهمة </a:t>
            </a:r>
            <a:r>
              <a:rPr lang="ar-EG" altLang="en-US" sz="2400" b="1" dirty="0" smtClean="0"/>
              <a:t>حتى</a:t>
            </a:r>
            <a:r>
              <a:rPr lang="ar-SA" altLang="en-US" sz="2400" b="1" dirty="0" smtClean="0"/>
              <a:t> لا يستطيع فتحها سوى من يعرف الرقم السري فقط</a:t>
            </a:r>
            <a:r>
              <a:rPr lang="ar-EG" altLang="en-US" sz="2400" b="1" dirty="0" smtClean="0"/>
              <a:t>.</a:t>
            </a:r>
            <a:endParaRPr lang="ar-SA" altLang="en-US" sz="2400" b="1" dirty="0" smtClean="0"/>
          </a:p>
          <a:p>
            <a:pPr algn="r" rtl="1" eaLnBrk="1" hangingPunct="1">
              <a:lnSpc>
                <a:spcPct val="140000"/>
              </a:lnSpc>
            </a:pPr>
            <a:r>
              <a:rPr lang="ar-SA" altLang="en-US" sz="2400" b="1" dirty="0" smtClean="0"/>
              <a:t>حاول أن يكون </a:t>
            </a:r>
            <a:r>
              <a:rPr lang="ar-EG" altLang="en-US" sz="2400" b="1" dirty="0" smtClean="0"/>
              <a:t>أصدقائك</a:t>
            </a:r>
            <a:r>
              <a:rPr lang="ar-SA" altLang="en-US" sz="2400" b="1" dirty="0" smtClean="0"/>
              <a:t> عبر الإنترنت </a:t>
            </a:r>
            <a:r>
              <a:rPr lang="ar-EG" altLang="en-US" sz="2400" b="1" dirty="0" smtClean="0"/>
              <a:t>في أقل الحدود </a:t>
            </a:r>
            <a:r>
              <a:rPr lang="ar-SA" altLang="en-US" sz="2400" b="1" dirty="0" smtClean="0"/>
              <a:t>وتوخى فيهم الصدق والأمانة والأخلاق</a:t>
            </a:r>
            <a:r>
              <a:rPr lang="ar-EG" altLang="en-US" sz="2400" b="1" dirty="0" smtClean="0"/>
              <a:t> والتعرف عليهم إذا كان ذلك ممكنا حتى لا يكون التواصل عبر الجهاز فقط وبديلاً عن التواصل الإنساني المباشر.</a:t>
            </a:r>
            <a:endParaRPr lang="ar-SA" altLang="en-US" sz="2400" b="1" dirty="0" smtClean="0"/>
          </a:p>
          <a:p>
            <a:pPr algn="r" rtl="1" eaLnBrk="1" hangingPunct="1">
              <a:lnSpc>
                <a:spcPct val="140000"/>
              </a:lnSpc>
            </a:pPr>
            <a:r>
              <a:rPr lang="ar-SA" altLang="en-US" sz="2400" b="1" dirty="0" smtClean="0"/>
              <a:t>حــاول دائماً تغيير كلــمة الــسر بصورة دورية فهي قابلة للاختراق. </a:t>
            </a:r>
          </a:p>
          <a:p>
            <a:pPr algn="r" rtl="1" eaLnBrk="1" hangingPunct="1">
              <a:lnSpc>
                <a:spcPct val="140000"/>
              </a:lnSpc>
            </a:pPr>
            <a:r>
              <a:rPr lang="ar-SA" altLang="en-US" sz="2400" b="1" dirty="0" smtClean="0"/>
              <a:t>تـأكد من رفع سلك التوصيل بالإنترنت بعد </a:t>
            </a:r>
            <a:r>
              <a:rPr lang="ar-SA" altLang="en-US" sz="2400" b="1" dirty="0" err="1" smtClean="0"/>
              <a:t>الإنتهاء</a:t>
            </a:r>
            <a:r>
              <a:rPr lang="ar-SA" altLang="en-US" sz="2400" b="1" dirty="0" smtClean="0"/>
              <a:t> من استخدام الإنترنت</a:t>
            </a:r>
            <a:r>
              <a:rPr lang="ar-EG" altLang="en-US" sz="2400" b="1" dirty="0" smtClean="0"/>
              <a:t> أو أغلق الجهاز</a:t>
            </a:r>
            <a:r>
              <a:rPr lang="ar-SA" altLang="en-US" sz="2400" b="1" dirty="0" smtClean="0"/>
              <a:t>.</a:t>
            </a:r>
            <a:r>
              <a:rPr lang="ar-SA" altLang="en-US" sz="2400" dirty="0" smtClean="0"/>
              <a:t> </a:t>
            </a:r>
            <a:endParaRPr lang="en-US" altLang="en-US" sz="2400" dirty="0" smtClean="0"/>
          </a:p>
        </p:txBody>
      </p:sp>
      <p:pic>
        <p:nvPicPr>
          <p:cNvPr id="4" name="Picture 3" descr="NTRA Logo 2016 CMY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497" y="383861"/>
            <a:ext cx="3240000" cy="1595842"/>
          </a:xfrm>
          <a:prstGeom prst="rect">
            <a:avLst/>
          </a:prstGeom>
        </p:spPr>
      </p:pic>
    </p:spTree>
    <p:extLst>
      <p:ext uri="{BB962C8B-B14F-4D97-AF65-F5344CB8AC3E}">
        <p14:creationId xmlns:p14="http://schemas.microsoft.com/office/powerpoint/2010/main" val="1331090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gn="r" rtl="1" eaLnBrk="1" hangingPunct="1"/>
            <a:r>
              <a:rPr lang="ar-EG" altLang="en-US" sz="3600" dirty="0" smtClean="0"/>
              <a:t>نصائح للأسرة المصرية(تابع)</a:t>
            </a:r>
            <a:endParaRPr lang="en-US" altLang="en-US" sz="3600" dirty="0" smtClean="0"/>
          </a:p>
        </p:txBody>
      </p:sp>
      <p:sp>
        <p:nvSpPr>
          <p:cNvPr id="20483" name="Rectangle 3"/>
          <p:cNvSpPr>
            <a:spLocks noGrp="1" noChangeArrowheads="1"/>
          </p:cNvSpPr>
          <p:nvPr>
            <p:ph type="body" idx="1"/>
          </p:nvPr>
        </p:nvSpPr>
        <p:spPr/>
        <p:txBody>
          <a:bodyPr>
            <a:normAutofit/>
          </a:bodyPr>
          <a:lstStyle/>
          <a:p>
            <a:pPr algn="r" rtl="1" eaLnBrk="1" hangingPunct="1">
              <a:lnSpc>
                <a:spcPct val="140000"/>
              </a:lnSpc>
            </a:pPr>
            <a:r>
              <a:rPr lang="ar-SA" altLang="en-US" sz="2400" b="1" dirty="0" smtClean="0"/>
              <a:t>لا تقم باستلام أي ملف وتحميله على القرص الصلب </a:t>
            </a:r>
            <a:r>
              <a:rPr lang="en-US" altLang="en-US" sz="2400" b="1" dirty="0" smtClean="0"/>
              <a:t>HARD DISK</a:t>
            </a:r>
            <a:r>
              <a:rPr lang="ar-SA" altLang="en-US" sz="2400" b="1" dirty="0" smtClean="0"/>
              <a:t> في جهازك الشخصي إن لم تكن متأكدا من مصدره. </a:t>
            </a:r>
            <a:endParaRPr lang="ar-EG" altLang="en-US" sz="2400" b="1" dirty="0" smtClean="0"/>
          </a:p>
          <a:p>
            <a:pPr algn="r" rtl="1" eaLnBrk="1" hangingPunct="1">
              <a:lnSpc>
                <a:spcPct val="140000"/>
              </a:lnSpc>
            </a:pPr>
            <a:r>
              <a:rPr lang="ar-EG" altLang="en-US" sz="2400" b="1" dirty="0" smtClean="0"/>
              <a:t>أضبط برنامج المتصفح ( </a:t>
            </a:r>
            <a:r>
              <a:rPr lang="en-US" altLang="en-US" sz="2400" b="1" dirty="0" smtClean="0"/>
              <a:t>Browser</a:t>
            </a:r>
            <a:r>
              <a:rPr lang="ar-EG" altLang="en-US" sz="2400" b="1" dirty="0" smtClean="0"/>
              <a:t> ) ليحقق تسجيل المواقع المتتابعة التي تم الدخول عليها وبما يمكنك من التعرف على ما حدث باستمرار.</a:t>
            </a:r>
            <a:endParaRPr lang="ar-SA" altLang="en-US" sz="2400" b="1" dirty="0" smtClean="0"/>
          </a:p>
          <a:p>
            <a:pPr algn="r" rtl="1" eaLnBrk="1" hangingPunct="1">
              <a:lnSpc>
                <a:spcPct val="140000"/>
              </a:lnSpc>
            </a:pPr>
            <a:r>
              <a:rPr lang="ar-SA" altLang="en-US" sz="2400" b="1" dirty="0" smtClean="0"/>
              <a:t>استخدم أحد برامج الكشف عن ملفات التجسس وكـذلك الحـماية من التجسس </a:t>
            </a:r>
            <a:r>
              <a:rPr lang="ar-EG" altLang="en-US" sz="2400" b="1" dirty="0" smtClean="0"/>
              <a:t>و الاختراق </a:t>
            </a:r>
            <a:r>
              <a:rPr lang="ar-SA" altLang="en-US" sz="2400" b="1" dirty="0" smtClean="0"/>
              <a:t>والهاكرز عن طريق </a:t>
            </a:r>
            <a:r>
              <a:rPr lang="ar-EG" altLang="en-US" sz="2400" b="1" dirty="0" smtClean="0"/>
              <a:t>وضع </a:t>
            </a:r>
            <a:r>
              <a:rPr lang="ar-SA" altLang="en-US" sz="2400" b="1" dirty="0" smtClean="0"/>
              <a:t>جدار نـاري</a:t>
            </a:r>
            <a:r>
              <a:rPr lang="en-US" altLang="en-US" sz="2400" b="1" dirty="0" smtClean="0"/>
              <a:t> FIRE WALL </a:t>
            </a:r>
            <a:r>
              <a:rPr lang="ar-SA" altLang="en-US" sz="2400" b="1" dirty="0" smtClean="0"/>
              <a:t> يمنع دخـول المتطفلين</a:t>
            </a:r>
            <a:r>
              <a:rPr lang="ar-EG" altLang="en-US" sz="2400" b="1" dirty="0" smtClean="0"/>
              <a:t> واستخدم خاصية </a:t>
            </a:r>
            <a:r>
              <a:rPr lang="en-US" altLang="en-US" sz="2400" b="1" dirty="0" smtClean="0"/>
              <a:t>Windows Defender  </a:t>
            </a:r>
          </a:p>
        </p:txBody>
      </p:sp>
      <p:pic>
        <p:nvPicPr>
          <p:cNvPr id="4" name="Picture 3" descr="NTRA Logo 2016 CMY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497" y="383861"/>
            <a:ext cx="3240000" cy="1595842"/>
          </a:xfrm>
          <a:prstGeom prst="rect">
            <a:avLst/>
          </a:prstGeom>
        </p:spPr>
      </p:pic>
    </p:spTree>
    <p:extLst>
      <p:ext uri="{BB962C8B-B14F-4D97-AF65-F5344CB8AC3E}">
        <p14:creationId xmlns:p14="http://schemas.microsoft.com/office/powerpoint/2010/main" val="3701790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1408203"/>
            <a:ext cx="7620000" cy="1143000"/>
          </a:xfrm>
        </p:spPr>
        <p:txBody>
          <a:bodyPr/>
          <a:lstStyle/>
          <a:p>
            <a:pPr algn="r" rtl="1" eaLnBrk="1" hangingPunct="1"/>
            <a:r>
              <a:rPr lang="ar-SA" altLang="en-US" sz="3600" dirty="0" smtClean="0"/>
              <a:t>من </a:t>
            </a:r>
            <a:r>
              <a:rPr lang="ar-EG" altLang="en-US" sz="3600" dirty="0" smtClean="0"/>
              <a:t>أمثلة</a:t>
            </a:r>
            <a:r>
              <a:rPr lang="ar-SA" altLang="en-US" sz="3600" dirty="0" smtClean="0"/>
              <a:t> برامج الكشف عن ملفات التجسس :</a:t>
            </a:r>
            <a:r>
              <a:rPr lang="en-US" altLang="en-US" sz="3600" dirty="0" smtClean="0"/>
              <a:t> </a:t>
            </a:r>
          </a:p>
        </p:txBody>
      </p:sp>
      <p:sp>
        <p:nvSpPr>
          <p:cNvPr id="21507" name="Rectangle 3"/>
          <p:cNvSpPr>
            <a:spLocks noGrp="1" noChangeArrowheads="1"/>
          </p:cNvSpPr>
          <p:nvPr>
            <p:ph type="body" idx="1"/>
          </p:nvPr>
        </p:nvSpPr>
        <p:spPr>
          <a:xfrm>
            <a:off x="457200" y="2727960"/>
            <a:ext cx="8229600" cy="4525963"/>
          </a:xfrm>
        </p:spPr>
        <p:txBody>
          <a:bodyPr>
            <a:normAutofit/>
          </a:bodyPr>
          <a:lstStyle/>
          <a:p>
            <a:pPr algn="l" eaLnBrk="1" hangingPunct="1"/>
            <a:r>
              <a:rPr lang="en-US" altLang="en-US" sz="2400" b="1" dirty="0" smtClean="0"/>
              <a:t>Norton internet Security</a:t>
            </a:r>
          </a:p>
          <a:p>
            <a:pPr algn="l" eaLnBrk="1" hangingPunct="1"/>
            <a:r>
              <a:rPr lang="en-US" altLang="en-US" sz="2400" b="1" dirty="0" smtClean="0"/>
              <a:t>Bit Defender </a:t>
            </a:r>
            <a:r>
              <a:rPr lang="ar-SA" altLang="en-US" sz="2400" b="1" dirty="0" smtClean="0"/>
              <a:t> </a:t>
            </a:r>
            <a:endParaRPr lang="ar-EG" altLang="en-US" sz="2400" b="1" dirty="0" smtClean="0"/>
          </a:p>
          <a:p>
            <a:pPr algn="l" eaLnBrk="1" hangingPunct="1"/>
            <a:r>
              <a:rPr lang="en-US" altLang="en-US" sz="2400" b="1" dirty="0" smtClean="0"/>
              <a:t>Kaspersky</a:t>
            </a:r>
            <a:endParaRPr lang="ar-EG" altLang="en-US" sz="2400" b="1" dirty="0" smtClean="0"/>
          </a:p>
          <a:p>
            <a:pPr algn="l" eaLnBrk="1" hangingPunct="1"/>
            <a:r>
              <a:rPr lang="en-US" altLang="en-US" sz="2400" b="1" dirty="0" smtClean="0"/>
              <a:t>Zone alarm  </a:t>
            </a:r>
          </a:p>
          <a:p>
            <a:pPr algn="l" eaLnBrk="1" hangingPunct="1"/>
            <a:r>
              <a:rPr lang="en-US" altLang="en-US" sz="2400" b="1" dirty="0" err="1" smtClean="0"/>
              <a:t>Etrust</a:t>
            </a:r>
            <a:r>
              <a:rPr lang="en-US" altLang="en-US" sz="2400" b="1" dirty="0" smtClean="0"/>
              <a:t> Computer Associates   </a:t>
            </a:r>
          </a:p>
          <a:p>
            <a:pPr algn="l" eaLnBrk="1" hangingPunct="1"/>
            <a:r>
              <a:rPr lang="en-US" altLang="en-US" sz="2400" b="1" dirty="0" smtClean="0"/>
              <a:t>MacAfee firewall  </a:t>
            </a:r>
          </a:p>
        </p:txBody>
      </p:sp>
      <p:pic>
        <p:nvPicPr>
          <p:cNvPr id="4" name="Picture 3" descr="NTRA Logo 2016 CMY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497" y="383861"/>
            <a:ext cx="3240000" cy="1595842"/>
          </a:xfrm>
          <a:prstGeom prst="rect">
            <a:avLst/>
          </a:prstGeom>
        </p:spPr>
      </p:pic>
    </p:spTree>
    <p:extLst>
      <p:ext uri="{BB962C8B-B14F-4D97-AF65-F5344CB8AC3E}">
        <p14:creationId xmlns:p14="http://schemas.microsoft.com/office/powerpoint/2010/main" val="3894485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25723" y="1367053"/>
            <a:ext cx="7620000" cy="1143000"/>
          </a:xfrm>
        </p:spPr>
        <p:txBody>
          <a:bodyPr/>
          <a:lstStyle/>
          <a:p>
            <a:pPr eaLnBrk="1" hangingPunct="1"/>
            <a:r>
              <a:rPr lang="ar-EG" altLang="en-US" sz="3600" dirty="0" smtClean="0"/>
              <a:t>أمثلة من</a:t>
            </a:r>
            <a:r>
              <a:rPr lang="ar-SA" altLang="en-US" sz="3600" dirty="0" smtClean="0"/>
              <a:t> برامج الحماية من </a:t>
            </a:r>
            <a:r>
              <a:rPr lang="ar-EG" altLang="en-US" sz="3600" dirty="0" smtClean="0"/>
              <a:t> المتسللين (</a:t>
            </a:r>
            <a:r>
              <a:rPr lang="ar-SA" altLang="en-US" sz="3600" dirty="0" smtClean="0"/>
              <a:t>الهاكرز </a:t>
            </a:r>
            <a:r>
              <a:rPr lang="ar-EG" altLang="en-US" sz="3600" dirty="0" smtClean="0"/>
              <a:t>)</a:t>
            </a:r>
            <a:r>
              <a:rPr lang="ar-SA" altLang="en-US" sz="3600" dirty="0" smtClean="0"/>
              <a:t>: </a:t>
            </a:r>
            <a:endParaRPr lang="en-US" altLang="en-US" sz="3600" dirty="0" smtClean="0"/>
          </a:p>
        </p:txBody>
      </p:sp>
      <p:sp>
        <p:nvSpPr>
          <p:cNvPr id="22531" name="Rectangle 3"/>
          <p:cNvSpPr>
            <a:spLocks noGrp="1" noChangeArrowheads="1"/>
          </p:cNvSpPr>
          <p:nvPr>
            <p:ph type="body" idx="1"/>
          </p:nvPr>
        </p:nvSpPr>
        <p:spPr>
          <a:xfrm>
            <a:off x="457200" y="2660468"/>
            <a:ext cx="8229600" cy="4525963"/>
          </a:xfrm>
        </p:spPr>
        <p:txBody>
          <a:bodyPr>
            <a:normAutofit/>
          </a:bodyPr>
          <a:lstStyle/>
          <a:p>
            <a:pPr algn="l" rtl="0" eaLnBrk="1" hangingPunct="1"/>
            <a:r>
              <a:rPr lang="en-US" altLang="en-US" sz="2400" b="1" dirty="0" smtClean="0"/>
              <a:t>Lockdown</a:t>
            </a:r>
          </a:p>
          <a:p>
            <a:pPr algn="l" rtl="0" eaLnBrk="1" hangingPunct="1"/>
            <a:r>
              <a:rPr lang="en-US" altLang="en-US" sz="2400" b="1" dirty="0" smtClean="0"/>
              <a:t>Jammer</a:t>
            </a:r>
          </a:p>
          <a:p>
            <a:pPr algn="l" rtl="0" eaLnBrk="1" hangingPunct="1"/>
            <a:r>
              <a:rPr lang="en-US" altLang="en-US" sz="2400" b="1" dirty="0" smtClean="0"/>
              <a:t>We-blocker</a:t>
            </a:r>
          </a:p>
          <a:p>
            <a:pPr algn="l" rtl="0" eaLnBrk="1" hangingPunct="1"/>
            <a:r>
              <a:rPr lang="en-US" altLang="en-US" sz="2400" b="1" dirty="0" smtClean="0"/>
              <a:t>Safe families</a:t>
            </a:r>
          </a:p>
          <a:p>
            <a:pPr algn="l" rtl="0" eaLnBrk="1" hangingPunct="1"/>
            <a:r>
              <a:rPr lang="en-US" altLang="en-US" sz="2400" b="1" dirty="0" smtClean="0"/>
              <a:t>Internet Alert</a:t>
            </a:r>
          </a:p>
          <a:p>
            <a:pPr algn="l" rtl="0" eaLnBrk="1" hangingPunct="1"/>
            <a:r>
              <a:rPr lang="en-US" altLang="en-US" sz="2400" b="1" dirty="0" smtClean="0"/>
              <a:t>Tiny Personal Firewall</a:t>
            </a:r>
            <a:r>
              <a:rPr lang="en-US" altLang="en-US" sz="2400" dirty="0" smtClean="0"/>
              <a:t> </a:t>
            </a:r>
          </a:p>
        </p:txBody>
      </p:sp>
      <p:pic>
        <p:nvPicPr>
          <p:cNvPr id="22532" name="Picture 4" descr="A young boy using a computer unsupervis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694" y="2961299"/>
            <a:ext cx="3509963"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NTRA Logo 2016 CMY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497" y="383861"/>
            <a:ext cx="3240000" cy="1595842"/>
          </a:xfrm>
          <a:prstGeom prst="rect">
            <a:avLst/>
          </a:prstGeom>
        </p:spPr>
      </p:pic>
    </p:spTree>
    <p:extLst>
      <p:ext uri="{BB962C8B-B14F-4D97-AF65-F5344CB8AC3E}">
        <p14:creationId xmlns:p14="http://schemas.microsoft.com/office/powerpoint/2010/main" val="760492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571500"/>
            <a:ext cx="7620000" cy="1143000"/>
          </a:xfrm>
        </p:spPr>
        <p:txBody>
          <a:bodyPr/>
          <a:lstStyle/>
          <a:p>
            <a:pPr algn="r" rtl="1"/>
            <a:r>
              <a:rPr lang="ar-SA" altLang="en-US" sz="3600" dirty="0" smtClean="0"/>
              <a:t>توصيات</a:t>
            </a:r>
            <a:r>
              <a:rPr lang="ar-EG" altLang="en-US" sz="3600" dirty="0" smtClean="0"/>
              <a:t> للأسرة</a:t>
            </a:r>
            <a:r>
              <a:rPr lang="en-AU" altLang="en-US" sz="3600" dirty="0" smtClean="0"/>
              <a:t> </a:t>
            </a:r>
            <a:r>
              <a:rPr lang="en-US" altLang="en-US" sz="3600" dirty="0" smtClean="0"/>
              <a:t/>
            </a:r>
            <a:br>
              <a:rPr lang="en-US" altLang="en-US" sz="3600" dirty="0" smtClean="0"/>
            </a:br>
            <a:endParaRPr lang="ar-EG" altLang="en-US" sz="3600" dirty="0" smtClean="0"/>
          </a:p>
        </p:txBody>
      </p:sp>
      <p:sp>
        <p:nvSpPr>
          <p:cNvPr id="23555" name="Content Placeholder 2"/>
          <p:cNvSpPr>
            <a:spLocks noGrp="1"/>
          </p:cNvSpPr>
          <p:nvPr>
            <p:ph idx="1"/>
          </p:nvPr>
        </p:nvSpPr>
        <p:spPr>
          <a:xfrm>
            <a:off x="243497" y="1973171"/>
            <a:ext cx="8229600" cy="4525963"/>
          </a:xfrm>
        </p:spPr>
        <p:txBody>
          <a:bodyPr>
            <a:normAutofit/>
          </a:bodyPr>
          <a:lstStyle/>
          <a:p>
            <a:pPr algn="r" rtl="1"/>
            <a:r>
              <a:rPr lang="ar-EG" altLang="en-US" sz="2400" b="1" dirty="0" smtClean="0"/>
              <a:t>تحميل و استخدام برامج </a:t>
            </a:r>
            <a:r>
              <a:rPr lang="en-US" altLang="en-US" sz="2400" b="1" dirty="0" smtClean="0"/>
              <a:t>SW’s</a:t>
            </a:r>
            <a:r>
              <a:rPr lang="ar-EG" altLang="en-US" sz="2400" b="1" dirty="0" smtClean="0"/>
              <a:t> مجانية لحجب المواقع الاباحية مثل :</a:t>
            </a:r>
          </a:p>
          <a:p>
            <a:pPr algn="r" rtl="1"/>
            <a:endParaRPr lang="en-US" altLang="en-US" sz="2400" dirty="0" smtClean="0"/>
          </a:p>
          <a:p>
            <a:pPr algn="l"/>
            <a:r>
              <a:rPr lang="en-US" altLang="en-US" sz="2400" b="1" u="sng" dirty="0" smtClean="0">
                <a:solidFill>
                  <a:schemeClr val="accent5">
                    <a:lumMod val="60000"/>
                    <a:lumOff val="40000"/>
                  </a:schemeClr>
                </a:solidFill>
                <a:hlinkClick r:id="rId2"/>
              </a:rPr>
              <a:t>www.k9webprotection.com</a:t>
            </a:r>
            <a:endParaRPr lang="en-US" altLang="en-US" sz="2400" dirty="0" smtClean="0">
              <a:solidFill>
                <a:schemeClr val="accent5">
                  <a:lumMod val="60000"/>
                  <a:lumOff val="40000"/>
                </a:schemeClr>
              </a:solidFill>
            </a:endParaRPr>
          </a:p>
          <a:p>
            <a:pPr algn="l"/>
            <a:r>
              <a:rPr lang="en-US" altLang="en-US" sz="2400" b="1" u="sng" dirty="0" smtClean="0">
                <a:solidFill>
                  <a:schemeClr val="accent5">
                    <a:lumMod val="60000"/>
                    <a:lumOff val="40000"/>
                  </a:schemeClr>
                </a:solidFill>
                <a:hlinkClick r:id="rId3"/>
              </a:rPr>
              <a:t>www.Parentalcontrolbar.org</a:t>
            </a:r>
            <a:endParaRPr lang="en-US" altLang="en-US" sz="2400" dirty="0" smtClean="0">
              <a:solidFill>
                <a:schemeClr val="accent5">
                  <a:lumMod val="60000"/>
                  <a:lumOff val="40000"/>
                </a:schemeClr>
              </a:solidFill>
            </a:endParaRPr>
          </a:p>
          <a:p>
            <a:pPr algn="l"/>
            <a:r>
              <a:rPr lang="en-US" altLang="en-US" sz="2400" b="1" u="sng" dirty="0" smtClean="0">
                <a:solidFill>
                  <a:schemeClr val="accent5">
                    <a:lumMod val="60000"/>
                    <a:lumOff val="40000"/>
                  </a:schemeClr>
                </a:solidFill>
                <a:hlinkClick r:id="rId4"/>
              </a:rPr>
              <a:t>www.Safefamilies.org</a:t>
            </a:r>
            <a:endParaRPr lang="en-US" altLang="en-US" sz="2400" dirty="0" smtClean="0">
              <a:solidFill>
                <a:schemeClr val="accent5">
                  <a:lumMod val="60000"/>
                  <a:lumOff val="40000"/>
                </a:schemeClr>
              </a:solidFill>
            </a:endParaRPr>
          </a:p>
          <a:p>
            <a:pPr algn="l"/>
            <a:r>
              <a:rPr lang="en-US" altLang="en-US" sz="2400" b="1" u="sng" dirty="0" smtClean="0">
                <a:solidFill>
                  <a:schemeClr val="accent5">
                    <a:lumMod val="60000"/>
                    <a:lumOff val="40000"/>
                  </a:schemeClr>
                </a:solidFill>
                <a:hlinkClick r:id="rId5"/>
              </a:rPr>
              <a:t>www.We-blocker.com</a:t>
            </a:r>
            <a:endParaRPr lang="en-US" altLang="en-US" sz="2400" dirty="0" smtClean="0">
              <a:solidFill>
                <a:schemeClr val="accent5">
                  <a:lumMod val="60000"/>
                  <a:lumOff val="40000"/>
                </a:schemeClr>
              </a:solidFill>
            </a:endParaRPr>
          </a:p>
        </p:txBody>
      </p:sp>
      <p:pic>
        <p:nvPicPr>
          <p:cNvPr id="4" name="Picture 3" descr="NTRA Logo 2016 CMYK.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3497" y="383861"/>
            <a:ext cx="3240000" cy="1595842"/>
          </a:xfrm>
          <a:prstGeom prst="rect">
            <a:avLst/>
          </a:prstGeom>
        </p:spPr>
      </p:pic>
    </p:spTree>
    <p:extLst>
      <p:ext uri="{BB962C8B-B14F-4D97-AF65-F5344CB8AC3E}">
        <p14:creationId xmlns:p14="http://schemas.microsoft.com/office/powerpoint/2010/main" val="3672719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r" rtl="1" eaLnBrk="1" hangingPunct="1"/>
            <a:r>
              <a:rPr lang="ar-EG" altLang="en-US" sz="3600" dirty="0" smtClean="0"/>
              <a:t>مقـــدمة</a:t>
            </a:r>
            <a:endParaRPr lang="en-US" altLang="en-US" sz="3600" dirty="0" smtClean="0"/>
          </a:p>
        </p:txBody>
      </p:sp>
      <p:sp>
        <p:nvSpPr>
          <p:cNvPr id="9219" name="Rectangle 3"/>
          <p:cNvSpPr>
            <a:spLocks noGrp="1" noChangeArrowheads="1"/>
          </p:cNvSpPr>
          <p:nvPr>
            <p:ph type="body" idx="1"/>
          </p:nvPr>
        </p:nvSpPr>
        <p:spPr>
          <a:xfrm>
            <a:off x="718458" y="2449286"/>
            <a:ext cx="7620000" cy="4800600"/>
          </a:xfrm>
        </p:spPr>
        <p:txBody>
          <a:bodyPr>
            <a:normAutofit/>
          </a:bodyPr>
          <a:lstStyle/>
          <a:p>
            <a:pPr algn="r" rtl="1" eaLnBrk="1" hangingPunct="1"/>
            <a:r>
              <a:rPr lang="ar-EG" altLang="en-US" sz="2400" b="1" dirty="0" smtClean="0"/>
              <a:t>لتعظيم الايجابيات و لإرشاد الأسرة المصرية حول ضوابط استخدام الأطفال والشباب للإنترنت لدرء السلبيات فإن هذا العرض يوفر نصائح للأسرة المصرية يمكن ان تعاونها على تحقيق هذا الهدف</a:t>
            </a:r>
          </a:p>
          <a:p>
            <a:pPr marL="114300" indent="0" algn="r" rtl="1" eaLnBrk="1" hangingPunct="1">
              <a:buNone/>
            </a:pPr>
            <a:r>
              <a:rPr lang="ar-EG" altLang="en-US" sz="2400" b="1" u="sng" dirty="0" smtClean="0"/>
              <a:t> مع مراعاة تطبيقها بعد التشاور مع الأبناء وإقناعهم بها وهى :</a:t>
            </a:r>
            <a:r>
              <a:rPr lang="ar-EG" altLang="en-US" sz="2400" b="1" dirty="0" smtClean="0"/>
              <a:t> ـ</a:t>
            </a:r>
            <a:r>
              <a:rPr lang="ar-EG" altLang="en-US" sz="2400" dirty="0" smtClean="0"/>
              <a:t> </a:t>
            </a:r>
            <a:endParaRPr lang="en-US" altLang="en-US" sz="2400" dirty="0" smtClean="0"/>
          </a:p>
        </p:txBody>
      </p:sp>
      <p:pic>
        <p:nvPicPr>
          <p:cNvPr id="4" name="Picture 3" descr="NTRA Logo 2016 CMY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497" y="383861"/>
            <a:ext cx="3240000" cy="1595842"/>
          </a:xfrm>
          <a:prstGeom prst="rect">
            <a:avLst/>
          </a:prstGeom>
        </p:spPr>
      </p:pic>
    </p:spTree>
    <p:extLst>
      <p:ext uri="{BB962C8B-B14F-4D97-AF65-F5344CB8AC3E}">
        <p14:creationId xmlns:p14="http://schemas.microsoft.com/office/powerpoint/2010/main" val="938920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26572" y="1136786"/>
            <a:ext cx="7620000" cy="1143000"/>
          </a:xfrm>
        </p:spPr>
        <p:txBody>
          <a:bodyPr/>
          <a:lstStyle/>
          <a:p>
            <a:pPr algn="r" rtl="1"/>
            <a:r>
              <a:rPr lang="ar-EG" altLang="en-US" sz="3600" dirty="0" smtClean="0"/>
              <a:t>وهناك قواعد أساسية للحماية من خلال </a:t>
            </a:r>
            <a:r>
              <a:rPr lang="en-US" altLang="en-US" sz="3600" dirty="0" smtClean="0"/>
              <a:t> SW </a:t>
            </a:r>
            <a:r>
              <a:rPr lang="ar-EG" altLang="en-US" sz="3600" dirty="0" smtClean="0"/>
              <a:t>مثل:</a:t>
            </a:r>
          </a:p>
        </p:txBody>
      </p:sp>
      <p:sp>
        <p:nvSpPr>
          <p:cNvPr id="24579" name="Content Placeholder 2"/>
          <p:cNvSpPr>
            <a:spLocks noGrp="1"/>
          </p:cNvSpPr>
          <p:nvPr>
            <p:ph idx="1"/>
          </p:nvPr>
        </p:nvSpPr>
        <p:spPr>
          <a:xfrm>
            <a:off x="152400" y="2847703"/>
            <a:ext cx="8229600" cy="4525963"/>
          </a:xfrm>
        </p:spPr>
        <p:txBody>
          <a:bodyPr/>
          <a:lstStyle/>
          <a:p>
            <a:pPr algn="r" rtl="1"/>
            <a:r>
              <a:rPr lang="en-US" altLang="en-US" sz="2400" b="1" dirty="0" smtClean="0"/>
              <a:t>Windows  Parental Control </a:t>
            </a:r>
            <a:endParaRPr lang="en-US" altLang="en-US" sz="2400" dirty="0" smtClean="0"/>
          </a:p>
          <a:p>
            <a:pPr algn="r" rtl="1"/>
            <a:r>
              <a:rPr lang="en-US" altLang="en-US" sz="2400" b="1" dirty="0" smtClean="0"/>
              <a:t>Windows live family safety</a:t>
            </a:r>
            <a:endParaRPr lang="en-US" altLang="en-US" sz="2400" dirty="0" smtClean="0"/>
          </a:p>
          <a:p>
            <a:pPr algn="r" rtl="1"/>
            <a:r>
              <a:rPr lang="en-US" altLang="en-US" sz="2400" b="1" dirty="0" smtClean="0"/>
              <a:t>Windows defender to avoid Popup </a:t>
            </a:r>
            <a:endParaRPr lang="en-US" altLang="en-US" sz="2400" dirty="0" smtClean="0"/>
          </a:p>
          <a:p>
            <a:pPr algn="r" rtl="1"/>
            <a:r>
              <a:rPr lang="ar-EG" altLang="en-US" sz="2400" b="1" dirty="0" smtClean="0"/>
              <a:t>وضع المتصفح علي أقصي حماية </a:t>
            </a:r>
            <a:endParaRPr lang="en-US" altLang="en-US" sz="2400" dirty="0" smtClean="0"/>
          </a:p>
          <a:p>
            <a:pPr algn="r" rtl="1"/>
            <a:r>
              <a:rPr lang="ar-EG" altLang="en-US" sz="2400" b="1" dirty="0" smtClean="0"/>
              <a:t>تأكد أن المواقع التي تزورها مؤمنة (عليها قفل صغير)</a:t>
            </a:r>
            <a:r>
              <a:rPr lang="en-US" altLang="en-US" sz="2400" b="1" dirty="0" smtClean="0"/>
              <a:t> </a:t>
            </a:r>
            <a:r>
              <a:rPr lang="ar-EG" altLang="en-US" sz="2400" b="1" dirty="0" smtClean="0"/>
              <a:t> </a:t>
            </a:r>
            <a:r>
              <a:rPr lang="en-US" altLang="en-US" sz="2400" b="1" dirty="0" smtClean="0"/>
              <a:t>https</a:t>
            </a:r>
            <a:r>
              <a:rPr lang="ar-EG" altLang="en-US" sz="2400" b="1" dirty="0" smtClean="0"/>
              <a:t> </a:t>
            </a:r>
            <a:endParaRPr lang="en-US" altLang="en-US" sz="2400" dirty="0" smtClean="0"/>
          </a:p>
          <a:p>
            <a:pPr algn="r" rtl="1"/>
            <a:r>
              <a:rPr lang="ar-EG" altLang="en-US" sz="2400" b="1" dirty="0" smtClean="0"/>
              <a:t>لا تدخل علي غرف محادثة غير مراقبة </a:t>
            </a:r>
            <a:r>
              <a:rPr lang="en-US" altLang="en-US" sz="2400" b="1" dirty="0" smtClean="0"/>
              <a:t>monitored </a:t>
            </a:r>
            <a:r>
              <a:rPr lang="ar-EG" altLang="en-US" sz="2400" b="1" dirty="0" smtClean="0"/>
              <a:t>   </a:t>
            </a:r>
            <a:endParaRPr lang="en-US" altLang="en-US" sz="2400" dirty="0" smtClean="0"/>
          </a:p>
        </p:txBody>
      </p:sp>
      <p:pic>
        <p:nvPicPr>
          <p:cNvPr id="4" name="Picture 3" descr="NTRA Logo 2016 CMY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497" y="383861"/>
            <a:ext cx="3240000" cy="1595842"/>
          </a:xfrm>
          <a:prstGeom prst="rect">
            <a:avLst/>
          </a:prstGeom>
        </p:spPr>
      </p:pic>
    </p:spTree>
    <p:extLst>
      <p:ext uri="{BB962C8B-B14F-4D97-AF65-F5344CB8AC3E}">
        <p14:creationId xmlns:p14="http://schemas.microsoft.com/office/powerpoint/2010/main" val="3527799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1417638"/>
            <a:ext cx="7620000" cy="1143000"/>
          </a:xfrm>
        </p:spPr>
        <p:txBody>
          <a:bodyPr/>
          <a:lstStyle/>
          <a:p>
            <a:pPr algn="r" rtl="1"/>
            <a:r>
              <a:rPr lang="ar-EG" altLang="en-US" sz="3600" dirty="0" smtClean="0"/>
              <a:t>وهناك قواعد أساسية للحماية من خلال </a:t>
            </a:r>
            <a:r>
              <a:rPr lang="en-US" altLang="en-US" sz="3600" dirty="0" smtClean="0"/>
              <a:t> HW </a:t>
            </a:r>
            <a:r>
              <a:rPr lang="ar-EG" altLang="en-US" sz="3600" dirty="0" smtClean="0"/>
              <a:t>مثل:</a:t>
            </a:r>
            <a:endParaRPr lang="en-US" altLang="en-US" sz="3600" dirty="0" smtClean="0"/>
          </a:p>
        </p:txBody>
      </p:sp>
      <p:sp>
        <p:nvSpPr>
          <p:cNvPr id="3" name="Content Placeholder 2"/>
          <p:cNvSpPr>
            <a:spLocks noGrp="1"/>
          </p:cNvSpPr>
          <p:nvPr>
            <p:ph idx="1"/>
          </p:nvPr>
        </p:nvSpPr>
        <p:spPr>
          <a:xfrm>
            <a:off x="457200" y="2671354"/>
            <a:ext cx="7620000" cy="4800600"/>
          </a:xfrm>
        </p:spPr>
        <p:txBody>
          <a:bodyPr>
            <a:normAutofit/>
          </a:bodyPr>
          <a:lstStyle/>
          <a:p>
            <a:pPr algn="r" rtl="1">
              <a:defRPr/>
            </a:pPr>
            <a:r>
              <a:rPr lang="ar-EG" sz="2400" b="1" dirty="0" smtClean="0"/>
              <a:t>مراعاة ضبط جهاز التوجيه اللاسلكي ( </a:t>
            </a:r>
            <a:r>
              <a:rPr lang="en-US" sz="2400" b="1" dirty="0" smtClean="0"/>
              <a:t>Router</a:t>
            </a:r>
            <a:r>
              <a:rPr lang="ar-EG" sz="2400" b="1" dirty="0" smtClean="0"/>
              <a:t>)</a:t>
            </a:r>
          </a:p>
          <a:p>
            <a:pPr marL="0" indent="0" algn="r" rtl="1">
              <a:buFontTx/>
              <a:buNone/>
              <a:defRPr/>
            </a:pPr>
            <a:r>
              <a:rPr lang="ar-EG" sz="2400" b="1" dirty="0" smtClean="0"/>
              <a:t> و تأمينه بكلمة سر قوية للحفاظ علي أمن بياناتك و سرية معلوماتك و استخدام نظام التشفير (</a:t>
            </a:r>
            <a:r>
              <a:rPr lang="en-US" sz="2400" b="1" dirty="0" smtClean="0"/>
              <a:t> WPA</a:t>
            </a:r>
            <a:r>
              <a:rPr lang="ar-EG" sz="2400" b="1" dirty="0" smtClean="0"/>
              <a:t>)</a:t>
            </a:r>
          </a:p>
          <a:p>
            <a:pPr algn="r" rtl="1">
              <a:defRPr/>
            </a:pPr>
            <a:r>
              <a:rPr lang="ar-EG" sz="2400" b="1" dirty="0" smtClean="0"/>
              <a:t>  احرص علي إيقاف خاصية الإعلان عن أسم التعريف للجهاز </a:t>
            </a:r>
          </a:p>
          <a:p>
            <a:pPr marL="0" indent="0" algn="r" rtl="1">
              <a:buFontTx/>
              <a:buNone/>
              <a:defRPr/>
            </a:pPr>
            <a:r>
              <a:rPr lang="en-US" sz="2400" b="1" dirty="0" smtClean="0"/>
              <a:t> Identifier Broadcasting</a:t>
            </a:r>
            <a:r>
              <a:rPr lang="ar-EG" sz="2400" b="1" dirty="0" smtClean="0"/>
              <a:t>و حدد الأجهزة التي تدخل علي شبكتك .</a:t>
            </a:r>
          </a:p>
          <a:p>
            <a:pPr marL="0" indent="0" algn="r" rtl="1">
              <a:buFontTx/>
              <a:buNone/>
              <a:defRPr/>
            </a:pPr>
            <a:endParaRPr lang="ar-EG" sz="2400" b="1" dirty="0"/>
          </a:p>
          <a:p>
            <a:pPr marL="342900" indent="-342900" algn="r" rtl="1">
              <a:defRPr/>
            </a:pPr>
            <a:r>
              <a:rPr lang="ar-EG" sz="2400" b="1" dirty="0" smtClean="0"/>
              <a:t>تغطية الكاميرا عند عدم الاستخدام.</a:t>
            </a:r>
            <a:endParaRPr lang="en-US" sz="2400" b="1" dirty="0"/>
          </a:p>
        </p:txBody>
      </p:sp>
      <p:pic>
        <p:nvPicPr>
          <p:cNvPr id="4" name="Picture 3" descr="NTRA Logo 2016 CMY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497" y="383861"/>
            <a:ext cx="3240000" cy="1595842"/>
          </a:xfrm>
          <a:prstGeom prst="rect">
            <a:avLst/>
          </a:prstGeom>
        </p:spPr>
      </p:pic>
    </p:spTree>
    <p:extLst>
      <p:ext uri="{BB962C8B-B14F-4D97-AF65-F5344CB8AC3E}">
        <p14:creationId xmlns:p14="http://schemas.microsoft.com/office/powerpoint/2010/main" val="23519299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algn="r" rtl="1"/>
            <a:r>
              <a:rPr lang="ar-EG" altLang="en-US" sz="3600" dirty="0" smtClean="0"/>
              <a:t>وهناك قواعد أساسية للحماية</a:t>
            </a:r>
          </a:p>
        </p:txBody>
      </p:sp>
      <p:sp>
        <p:nvSpPr>
          <p:cNvPr id="26627" name="Content Placeholder 2"/>
          <p:cNvSpPr>
            <a:spLocks noGrp="1"/>
          </p:cNvSpPr>
          <p:nvPr>
            <p:ph idx="1"/>
          </p:nvPr>
        </p:nvSpPr>
        <p:spPr>
          <a:xfrm>
            <a:off x="152400" y="1854925"/>
            <a:ext cx="8229600" cy="4525963"/>
          </a:xfrm>
        </p:spPr>
        <p:txBody>
          <a:bodyPr/>
          <a:lstStyle/>
          <a:p>
            <a:pPr algn="r" rtl="1"/>
            <a:r>
              <a:rPr lang="ar-EG" altLang="en-US" sz="2400" b="1" dirty="0" smtClean="0"/>
              <a:t>لا تقابل أبدا أشخاص تعرفت عليهم علي الانترنت </a:t>
            </a:r>
            <a:endParaRPr lang="en-US" altLang="en-US" sz="2400" dirty="0" smtClean="0"/>
          </a:p>
          <a:p>
            <a:pPr algn="r" rtl="1"/>
            <a:r>
              <a:rPr lang="ar-EG" altLang="en-US" sz="2400" b="1" dirty="0" smtClean="0"/>
              <a:t>تجنب استخدام برامج </a:t>
            </a:r>
            <a:r>
              <a:rPr lang="en-US" altLang="en-US" sz="2400" b="1" dirty="0" smtClean="0"/>
              <a:t>P2P </a:t>
            </a:r>
            <a:r>
              <a:rPr lang="ar-EG" altLang="en-US" sz="2400" b="1" dirty="0" smtClean="0"/>
              <a:t> لأنها أبواب خلفية للفيروسات و الهاكرز .</a:t>
            </a:r>
            <a:endParaRPr lang="en-US" altLang="en-US" sz="2400" dirty="0" smtClean="0"/>
          </a:p>
          <a:p>
            <a:pPr algn="r" rtl="1"/>
            <a:r>
              <a:rPr lang="ar-EG" altLang="en-US" sz="2400" b="1" dirty="0" smtClean="0"/>
              <a:t>استخدم فلاتر </a:t>
            </a:r>
            <a:r>
              <a:rPr lang="ar-EG" altLang="en-US" sz="2400" b="1" dirty="0" err="1" smtClean="0"/>
              <a:t>لل</a:t>
            </a:r>
            <a:r>
              <a:rPr lang="ar-EG" altLang="en-US" sz="2400" b="1" dirty="0" smtClean="0"/>
              <a:t> </a:t>
            </a:r>
            <a:r>
              <a:rPr lang="en-US" altLang="en-US" sz="2400" b="1" dirty="0" smtClean="0"/>
              <a:t>mail </a:t>
            </a:r>
            <a:endParaRPr lang="en-US" altLang="en-US" sz="2400" dirty="0" smtClean="0"/>
          </a:p>
          <a:p>
            <a:pPr algn="r" rtl="1"/>
            <a:r>
              <a:rPr lang="ar-EG" altLang="en-US" sz="2400" b="1" dirty="0" smtClean="0"/>
              <a:t>لا ترد أبدا علي </a:t>
            </a:r>
            <a:r>
              <a:rPr lang="en-US" altLang="en-US" sz="2400" b="1" dirty="0" smtClean="0"/>
              <a:t>junk mail </a:t>
            </a:r>
            <a:endParaRPr lang="en-US" altLang="en-US" sz="2400" dirty="0" smtClean="0"/>
          </a:p>
          <a:p>
            <a:pPr algn="r" rtl="1"/>
            <a:r>
              <a:rPr lang="ar-EG" altLang="en-US" sz="2400" b="1" dirty="0" smtClean="0"/>
              <a:t>لا ترسل صورا أبدا علي الانترنت لكي لا تندم </a:t>
            </a:r>
            <a:endParaRPr lang="en-US" altLang="en-US" sz="2400" dirty="0" smtClean="0"/>
          </a:p>
          <a:p>
            <a:pPr algn="r" rtl="1"/>
            <a:r>
              <a:rPr lang="ar-EG" altLang="en-US" sz="2400" b="1" dirty="0" smtClean="0"/>
              <a:t>تجنب المقامرة علي الانترنت</a:t>
            </a:r>
            <a:endParaRPr lang="en-US" altLang="en-US" sz="2400" dirty="0" smtClean="0"/>
          </a:p>
          <a:p>
            <a:pPr algn="r" rtl="1"/>
            <a:r>
              <a:rPr lang="ar-EG" altLang="en-US" sz="2400" b="1" dirty="0" smtClean="0"/>
              <a:t>تأكد أن </a:t>
            </a:r>
            <a:r>
              <a:rPr lang="en-US" altLang="en-US" sz="2400" b="1" dirty="0" smtClean="0"/>
              <a:t>mail</a:t>
            </a:r>
            <a:r>
              <a:rPr lang="ar-EG" altLang="en-US" sz="2400" b="1" dirty="0" smtClean="0"/>
              <a:t> المستخدم يدعم بروتوكول التشفير </a:t>
            </a:r>
            <a:r>
              <a:rPr lang="en-US" altLang="en-US" sz="2400" b="1" dirty="0" smtClean="0"/>
              <a:t>https  </a:t>
            </a:r>
            <a:endParaRPr lang="en-US" altLang="en-US" sz="2400" dirty="0" smtClean="0"/>
          </a:p>
          <a:p>
            <a:pPr algn="r" rtl="1"/>
            <a:r>
              <a:rPr lang="ar-EG" altLang="en-US" sz="2400" b="1" dirty="0" smtClean="0"/>
              <a:t>هناك بعض الشركات تقدم خدمة إنترنت الاسرة مجانا للحجب  .</a:t>
            </a:r>
            <a:endParaRPr lang="en-US" altLang="en-US" sz="2400" dirty="0" smtClean="0"/>
          </a:p>
          <a:p>
            <a:pPr algn="r" rtl="1"/>
            <a:endParaRPr lang="ar-EG" altLang="en-US" sz="2400" dirty="0" smtClean="0"/>
          </a:p>
        </p:txBody>
      </p:sp>
      <p:pic>
        <p:nvPicPr>
          <p:cNvPr id="4" name="Picture 3" descr="NTRA Logo 2016 CMY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497" y="383861"/>
            <a:ext cx="3240000" cy="1595842"/>
          </a:xfrm>
          <a:prstGeom prst="rect">
            <a:avLst/>
          </a:prstGeom>
        </p:spPr>
      </p:pic>
    </p:spTree>
    <p:extLst>
      <p:ext uri="{BB962C8B-B14F-4D97-AF65-F5344CB8AC3E}">
        <p14:creationId xmlns:p14="http://schemas.microsoft.com/office/powerpoint/2010/main" val="1043761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4" name="Title 1"/>
          <p:cNvSpPr txBox="1">
            <a:spLocks/>
          </p:cNvSpPr>
          <p:nvPr/>
        </p:nvSpPr>
        <p:spPr>
          <a:xfrm>
            <a:off x="457200" y="274638"/>
            <a:ext cx="76200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b="0" i="0" kern="1200" cap="none" spc="-100" baseline="0">
                <a:ln>
                  <a:noFill/>
                </a:ln>
                <a:solidFill>
                  <a:srgbClr val="008080"/>
                </a:solidFill>
                <a:effectLst/>
                <a:latin typeface="Aileron Black"/>
                <a:ea typeface="+mj-ea"/>
                <a:cs typeface="Aileron Black"/>
              </a:defRPr>
            </a:lvl1pPr>
          </a:lstStyle>
          <a:p>
            <a:pPr algn="r" rtl="1"/>
            <a:r>
              <a:rPr lang="ar-EG" altLang="en-US" dirty="0" smtClean="0"/>
              <a:t>الوعي أهم من الحجب</a:t>
            </a:r>
            <a:endParaRPr lang="en-US" altLang="en-US" dirty="0" smtClean="0"/>
          </a:p>
        </p:txBody>
      </p:sp>
      <p:pic>
        <p:nvPicPr>
          <p:cNvPr id="5" name="Content Placeholder 3" descr="86932091_f269fea1f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27567" y="1510052"/>
            <a:ext cx="7479265" cy="4980895"/>
          </a:xfrm>
          <a:prstGeom prst="rect">
            <a:avLst/>
          </a:prstGeom>
        </p:spPr>
      </p:pic>
      <p:pic>
        <p:nvPicPr>
          <p:cNvPr id="6" name="Picture 5" descr="NTRA Logo 2016 CMY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497" y="383861"/>
            <a:ext cx="3240000" cy="1595842"/>
          </a:xfrm>
          <a:prstGeom prst="rect">
            <a:avLst/>
          </a:prstGeom>
        </p:spPr>
      </p:pic>
    </p:spTree>
    <p:extLst>
      <p:ext uri="{BB962C8B-B14F-4D97-AF65-F5344CB8AC3E}">
        <p14:creationId xmlns:p14="http://schemas.microsoft.com/office/powerpoint/2010/main" val="7860372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19688"/>
            <a:ext cx="7620000" cy="1143000"/>
          </a:xfrm>
        </p:spPr>
        <p:txBody>
          <a:bodyPr/>
          <a:lstStyle/>
          <a:p>
            <a:endParaRPr lang="en-US" dirty="0"/>
          </a:p>
        </p:txBody>
      </p:sp>
      <p:sp>
        <p:nvSpPr>
          <p:cNvPr id="3" name="Content Placeholder 2"/>
          <p:cNvSpPr>
            <a:spLocks noGrp="1"/>
          </p:cNvSpPr>
          <p:nvPr>
            <p:ph idx="1"/>
          </p:nvPr>
        </p:nvSpPr>
        <p:spPr>
          <a:xfrm>
            <a:off x="457200" y="2090057"/>
            <a:ext cx="7620000" cy="4800600"/>
          </a:xfrm>
        </p:spPr>
        <p:txBody>
          <a:bodyPr/>
          <a:lstStyle/>
          <a:p>
            <a:endParaRPr lang="en-US" dirty="0"/>
          </a:p>
        </p:txBody>
      </p:sp>
      <p:sp>
        <p:nvSpPr>
          <p:cNvPr id="4" name="Title 1"/>
          <p:cNvSpPr txBox="1">
            <a:spLocks/>
          </p:cNvSpPr>
          <p:nvPr/>
        </p:nvSpPr>
        <p:spPr>
          <a:xfrm>
            <a:off x="457200" y="1221694"/>
            <a:ext cx="76200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b="0" i="0" kern="1200" cap="none" spc="-100" baseline="0">
                <a:ln>
                  <a:noFill/>
                </a:ln>
                <a:solidFill>
                  <a:srgbClr val="008080"/>
                </a:solidFill>
                <a:effectLst/>
                <a:latin typeface="Aileron Black"/>
                <a:ea typeface="+mj-ea"/>
                <a:cs typeface="Aileron Black"/>
              </a:defRPr>
            </a:lvl1pPr>
          </a:lstStyle>
          <a:p>
            <a:pPr algn="r" rtl="1"/>
            <a:r>
              <a:rPr lang="ar-EG" altLang="en-US" dirty="0" smtClean="0"/>
              <a:t>إذا تعرضت لجريمة من جرائم الإنترنت</a:t>
            </a:r>
            <a:endParaRPr lang="en-US" altLang="en-US" dirty="0" smtClean="0"/>
          </a:p>
        </p:txBody>
      </p:sp>
      <p:sp>
        <p:nvSpPr>
          <p:cNvPr id="5" name="Content Placeholder 2"/>
          <p:cNvSpPr txBox="1">
            <a:spLocks/>
          </p:cNvSpPr>
          <p:nvPr/>
        </p:nvSpPr>
        <p:spPr>
          <a:xfrm>
            <a:off x="0" y="2939622"/>
            <a:ext cx="8229600" cy="4525963"/>
          </a:xfrm>
          <a:prstGeom prst="rect">
            <a:avLst/>
          </a:prstGeom>
        </p:spPr>
        <p:txBody>
          <a:bodyPr vert="horz" lIns="91440" tIns="45720" rIns="91440" bIns="45720" rtlCol="0">
            <a:normAutofit/>
          </a:bodyPr>
          <a:lstStyle>
            <a:lvl1pPr marL="404813" indent="-290513" algn="l" defTabSz="914400" rtl="0" eaLnBrk="1" latinLnBrk="0" hangingPunct="1">
              <a:spcBef>
                <a:spcPct val="20000"/>
              </a:spcBef>
              <a:buClr>
                <a:srgbClr val="008080"/>
              </a:buClr>
              <a:buFont typeface="Wingdings" charset="2"/>
              <a:buChar char="⨠"/>
              <a:defRPr sz="2200" b="0" i="0" kern="1200">
                <a:solidFill>
                  <a:schemeClr val="tx1"/>
                </a:solidFill>
                <a:latin typeface="Aileron SemiBold"/>
                <a:ea typeface="+mn-ea"/>
                <a:cs typeface="Aileron SemiBold"/>
              </a:defRPr>
            </a:lvl1pPr>
            <a:lvl2pPr marL="640080" indent="-228600" algn="l" defTabSz="914400" rtl="0" eaLnBrk="1" latinLnBrk="0" hangingPunct="1">
              <a:spcBef>
                <a:spcPct val="20000"/>
              </a:spcBef>
              <a:buClr>
                <a:srgbClr val="008080"/>
              </a:buClr>
              <a:buFont typeface="Wingdings" charset="2"/>
              <a:buChar char="§"/>
              <a:defRPr sz="2000" b="0" i="0" kern="1200">
                <a:solidFill>
                  <a:schemeClr val="tx1">
                    <a:lumMod val="65000"/>
                    <a:lumOff val="35000"/>
                  </a:schemeClr>
                </a:solidFill>
                <a:latin typeface="Aileron SemiBold"/>
                <a:ea typeface="+mn-ea"/>
                <a:cs typeface="Aileron SemiBold"/>
              </a:defRPr>
            </a:lvl2pPr>
            <a:lvl3pPr marL="1005840" indent="-228600" algn="l" defTabSz="914400" rtl="0" eaLnBrk="1" latinLnBrk="0" hangingPunct="1">
              <a:spcBef>
                <a:spcPct val="20000"/>
              </a:spcBef>
              <a:buClr>
                <a:srgbClr val="008080"/>
              </a:buClr>
              <a:buFont typeface="Courier New"/>
              <a:buChar char="o"/>
              <a:defRPr sz="1800" b="0" i="0" kern="1200">
                <a:solidFill>
                  <a:schemeClr val="tx1">
                    <a:lumMod val="50000"/>
                    <a:lumOff val="50000"/>
                  </a:schemeClr>
                </a:solidFill>
                <a:latin typeface="Aileron SemiBold"/>
                <a:ea typeface="+mn-ea"/>
                <a:cs typeface="Aileron SemiBold"/>
              </a:defRPr>
            </a:lvl3pPr>
            <a:lvl4pPr marL="1280160" indent="-228600" algn="l" defTabSz="914400" rtl="0" eaLnBrk="1" latinLnBrk="0" hangingPunct="1">
              <a:spcBef>
                <a:spcPct val="20000"/>
              </a:spcBef>
              <a:buClr>
                <a:srgbClr val="008080"/>
              </a:buClr>
              <a:buFont typeface="Arial" pitchFamily="34" charset="0"/>
              <a:buChar char="•"/>
              <a:defRPr sz="1600" b="0" i="0" kern="1200">
                <a:solidFill>
                  <a:schemeClr val="tx1"/>
                </a:solidFill>
                <a:latin typeface="Aileron SemiBold"/>
                <a:ea typeface="+mn-ea"/>
                <a:cs typeface="Aileron SemiBold"/>
              </a:defRPr>
            </a:lvl4pPr>
            <a:lvl5pPr marL="1554480" indent="-228600" algn="l" defTabSz="914400" rtl="0" eaLnBrk="1" latinLnBrk="0" hangingPunct="1">
              <a:spcBef>
                <a:spcPct val="20000"/>
              </a:spcBef>
              <a:buClr>
                <a:srgbClr val="008080"/>
              </a:buClr>
              <a:buFont typeface="Arial" pitchFamily="34" charset="0"/>
              <a:buChar char="•"/>
              <a:defRPr sz="1400" b="0" i="0" kern="1200" baseline="0">
                <a:solidFill>
                  <a:schemeClr val="tx1"/>
                </a:solidFill>
                <a:latin typeface="Aileron SemiBold"/>
                <a:ea typeface="+mn-ea"/>
                <a:cs typeface="Aileron SemiBol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0" indent="0" algn="r" rtl="1">
              <a:buFontTx/>
              <a:buNone/>
            </a:pPr>
            <a:r>
              <a:rPr lang="ar-EG" altLang="en-US" sz="2400" b="1" dirty="0" smtClean="0"/>
              <a:t>- يجب الاتصال بالإدارة العامة للتوثيق والمعلومات لمكافحة</a:t>
            </a:r>
          </a:p>
          <a:p>
            <a:pPr marL="0" indent="0" algn="r" rtl="1">
              <a:buFontTx/>
              <a:buNone/>
            </a:pPr>
            <a:r>
              <a:rPr lang="ar-EG" altLang="en-US" sz="2400" b="1" dirty="0" smtClean="0"/>
              <a:t>جرائم الحاسبات المعلوماتية على رقم: 0227928484</a:t>
            </a:r>
          </a:p>
          <a:p>
            <a:pPr marL="0" indent="0" algn="r" rtl="1">
              <a:buFontTx/>
              <a:buNone/>
            </a:pPr>
            <a:r>
              <a:rPr lang="ar-EG" altLang="en-US" sz="2400" b="1" dirty="0" smtClean="0"/>
              <a:t>أو الرقم المختصر 108.</a:t>
            </a:r>
          </a:p>
          <a:p>
            <a:pPr marL="0" indent="0" algn="r" rtl="1">
              <a:buFontTx/>
              <a:buNone/>
            </a:pPr>
            <a:r>
              <a:rPr lang="ar-EG" altLang="en-US" sz="2400" b="1" dirty="0" smtClean="0"/>
              <a:t>- أو بخط نجدة الطفل رقم ) 16000 بالمجلس القومي للطفولة والأمومة بمصر وهو خط مجانى يعمل 24 ساعة.</a:t>
            </a:r>
            <a:endParaRPr lang="en-US" altLang="en-US" sz="2400" b="1" dirty="0" smtClean="0"/>
          </a:p>
        </p:txBody>
      </p:sp>
      <p:pic>
        <p:nvPicPr>
          <p:cNvPr id="6" name="Picture 5" descr="NTRA Logo 2016 CMY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000" y="219761"/>
            <a:ext cx="3240000" cy="1595842"/>
          </a:xfrm>
          <a:prstGeom prst="rect">
            <a:avLst/>
          </a:prstGeom>
        </p:spPr>
      </p:pic>
    </p:spTree>
    <p:extLst>
      <p:ext uri="{BB962C8B-B14F-4D97-AF65-F5344CB8AC3E}">
        <p14:creationId xmlns:p14="http://schemas.microsoft.com/office/powerpoint/2010/main" val="41083973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626" name="Rectangle 2"/>
          <p:cNvSpPr>
            <a:spLocks noGrp="1" noChangeArrowheads="1"/>
          </p:cNvSpPr>
          <p:nvPr>
            <p:ph type="title"/>
          </p:nvPr>
        </p:nvSpPr>
        <p:spPr/>
        <p:txBody>
          <a:bodyPr/>
          <a:lstStyle/>
          <a:p>
            <a:pPr algn="r" rtl="1" eaLnBrk="1" hangingPunct="1"/>
            <a:r>
              <a:rPr lang="ar-SA" altLang="en-US" sz="3600" dirty="0" smtClean="0"/>
              <a:t>الخاتمة</a:t>
            </a:r>
            <a:endParaRPr lang="en-US" altLang="en-US" sz="3600" dirty="0" smtClean="0"/>
          </a:p>
        </p:txBody>
      </p:sp>
      <p:sp>
        <p:nvSpPr>
          <p:cNvPr id="1050627" name="Rectangle 3"/>
          <p:cNvSpPr>
            <a:spLocks noGrp="1" noChangeArrowheads="1"/>
          </p:cNvSpPr>
          <p:nvPr>
            <p:ph type="body" idx="1"/>
          </p:nvPr>
        </p:nvSpPr>
        <p:spPr>
          <a:xfrm>
            <a:off x="457200" y="1903137"/>
            <a:ext cx="7620000" cy="4800600"/>
          </a:xfrm>
        </p:spPr>
        <p:txBody>
          <a:bodyPr/>
          <a:lstStyle/>
          <a:p>
            <a:pPr algn="r" rtl="1" eaLnBrk="1" hangingPunct="1"/>
            <a:r>
              <a:rPr lang="ar-SA" altLang="en-US" sz="2800" b="1" dirty="0" smtClean="0"/>
              <a:t>الإنترنت  ـ مثل الأدوات الإعلامية الأخرى – سلاح ذو حدين، يمكن أن يكون مفيدا جدا إذا عرفنا كيف نستغله أحسن استغلال، </a:t>
            </a:r>
            <a:endParaRPr lang="ar-EG" altLang="en-US" sz="2800" b="1" dirty="0" smtClean="0"/>
          </a:p>
          <a:p>
            <a:pPr algn="r" rtl="1" eaLnBrk="1" hangingPunct="1"/>
            <a:r>
              <a:rPr lang="ar-SA" altLang="en-US" sz="2800" b="1" dirty="0" smtClean="0"/>
              <a:t>و هو في نفس الوقت أداة تخريب للنفوس والأرواح عن طريق المواقع التافهة و الاباحية التي لا تجدي ، وبشيء من المراقبة، وبشيء من التوجيه والإرشاد و التوضيح، </a:t>
            </a:r>
            <a:endParaRPr lang="ar-EG" altLang="en-US" sz="2800" b="1" dirty="0" smtClean="0"/>
          </a:p>
          <a:p>
            <a:pPr algn="r" rtl="1" eaLnBrk="1" hangingPunct="1"/>
            <a:r>
              <a:rPr lang="ar-SA" altLang="en-US" sz="2800" b="1" dirty="0" smtClean="0"/>
              <a:t>يمكن أن نستفيد من هذه ال</a:t>
            </a:r>
            <a:r>
              <a:rPr lang="ar-EG" altLang="en-US" sz="2800" b="1" dirty="0" smtClean="0"/>
              <a:t>تكنولوجيا</a:t>
            </a:r>
            <a:r>
              <a:rPr lang="ar-SA" altLang="en-US" sz="2800" b="1" dirty="0" smtClean="0"/>
              <a:t> ونحفظ مجتمعاتنا و</a:t>
            </a:r>
            <a:r>
              <a:rPr lang="ar-EG" altLang="en-US" sz="2800" b="1" dirty="0" smtClean="0"/>
              <a:t>شبابنا و</a:t>
            </a:r>
            <a:r>
              <a:rPr lang="ar-SA" altLang="en-US" sz="2800" b="1" dirty="0" smtClean="0"/>
              <a:t> أبناءنا من شرورها </a:t>
            </a:r>
            <a:r>
              <a:rPr lang="ar-EG" altLang="en-US" sz="2800" b="1" dirty="0" smtClean="0"/>
              <a:t>        </a:t>
            </a:r>
            <a:r>
              <a:rPr lang="ar-SA" altLang="en-US" sz="2800" b="1" dirty="0" smtClean="0"/>
              <a:t>والله الموفق.</a:t>
            </a:r>
            <a:endParaRPr lang="en-US" altLang="en-US" sz="2800" b="1" dirty="0" smtClean="0"/>
          </a:p>
        </p:txBody>
      </p:sp>
      <p:pic>
        <p:nvPicPr>
          <p:cNvPr id="4" name="Picture 3" descr="NTRA Logo 2016 CMY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000" y="219761"/>
            <a:ext cx="3240000" cy="1595842"/>
          </a:xfrm>
          <a:prstGeom prst="rect">
            <a:avLst/>
          </a:prstGeom>
        </p:spPr>
      </p:pic>
    </p:spTree>
    <p:extLst>
      <p:ext uri="{BB962C8B-B14F-4D97-AF65-F5344CB8AC3E}">
        <p14:creationId xmlns:p14="http://schemas.microsoft.com/office/powerpoint/2010/main" val="105897999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50626"/>
                                        </p:tgtEl>
                                        <p:attrNameLst>
                                          <p:attrName>style.visibility</p:attrName>
                                        </p:attrNameLst>
                                      </p:cBhvr>
                                      <p:to>
                                        <p:strVal val="visible"/>
                                      </p:to>
                                    </p:set>
                                    <p:animEffect transition="in" filter="fade">
                                      <p:cBhvr>
                                        <p:cTn id="7" dur="2000"/>
                                        <p:tgtEl>
                                          <p:spTgt spid="10506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nodeType="clickEffect">
                                  <p:stCondLst>
                                    <p:cond delay="0"/>
                                  </p:stCondLst>
                                  <p:iterate type="lt">
                                    <p:tmPct val="0"/>
                                  </p:iterate>
                                  <p:childTnLst>
                                    <p:set>
                                      <p:cBhvr>
                                        <p:cTn id="11" dur="1" fill="hold">
                                          <p:stCondLst>
                                            <p:cond delay="0"/>
                                          </p:stCondLst>
                                        </p:cTn>
                                        <p:tgtEl>
                                          <p:spTgt spid="1050627">
                                            <p:txEl>
                                              <p:pRg st="0" end="0"/>
                                            </p:txEl>
                                          </p:spTgt>
                                        </p:tgtEl>
                                        <p:attrNameLst>
                                          <p:attrName>style.visibility</p:attrName>
                                        </p:attrNameLst>
                                      </p:cBhvr>
                                      <p:to>
                                        <p:strVal val="visible"/>
                                      </p:to>
                                    </p:set>
                                    <p:animEffect transition="in" filter="wheel(4)">
                                      <p:cBhvr>
                                        <p:cTn id="12" dur="2000"/>
                                        <p:tgtEl>
                                          <p:spTgt spid="105062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iterate type="lt">
                                    <p:tmPct val="0"/>
                                  </p:iterate>
                                  <p:childTnLst>
                                    <p:set>
                                      <p:cBhvr>
                                        <p:cTn id="16" dur="1" fill="hold">
                                          <p:stCondLst>
                                            <p:cond delay="0"/>
                                          </p:stCondLst>
                                        </p:cTn>
                                        <p:tgtEl>
                                          <p:spTgt spid="1050627">
                                            <p:txEl>
                                              <p:pRg st="1" end="1"/>
                                            </p:txEl>
                                          </p:spTgt>
                                        </p:tgtEl>
                                        <p:attrNameLst>
                                          <p:attrName>style.visibility</p:attrName>
                                        </p:attrNameLst>
                                      </p:cBhvr>
                                      <p:to>
                                        <p:strVal val="visible"/>
                                      </p:to>
                                    </p:set>
                                    <p:animEffect transition="in" filter="wheel(4)">
                                      <p:cBhvr>
                                        <p:cTn id="17" dur="2000"/>
                                        <p:tgtEl>
                                          <p:spTgt spid="105062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iterate type="lt">
                                    <p:tmPct val="0"/>
                                  </p:iterate>
                                  <p:childTnLst>
                                    <p:set>
                                      <p:cBhvr>
                                        <p:cTn id="21" dur="1" fill="hold">
                                          <p:stCondLst>
                                            <p:cond delay="0"/>
                                          </p:stCondLst>
                                        </p:cTn>
                                        <p:tgtEl>
                                          <p:spTgt spid="1050627">
                                            <p:txEl>
                                              <p:pRg st="2" end="2"/>
                                            </p:txEl>
                                          </p:spTgt>
                                        </p:tgtEl>
                                        <p:attrNameLst>
                                          <p:attrName>style.visibility</p:attrName>
                                        </p:attrNameLst>
                                      </p:cBhvr>
                                      <p:to>
                                        <p:strVal val="visible"/>
                                      </p:to>
                                    </p:set>
                                    <p:animEffect transition="in" filter="wheel(4)">
                                      <p:cBhvr>
                                        <p:cTn id="22" dur="2000"/>
                                        <p:tgtEl>
                                          <p:spTgt spid="105062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0" presetClass="emph" presetSubtype="0" fill="hold" nodeType="clickEffect">
                                  <p:stCondLst>
                                    <p:cond delay="0"/>
                                  </p:stCondLst>
                                  <p:iterate type="lt">
                                    <p:tmPct val="10000"/>
                                  </p:iterate>
                                  <p:childTnLst>
                                    <p:set>
                                      <p:cBhvr override="childStyle">
                                        <p:cTn id="26" dur="500" autoRev="1" fill="hold"/>
                                        <p:tgtEl>
                                          <p:spTgt spid="1050627">
                                            <p:txEl>
                                              <p:pRg st="0" end="0"/>
                                            </p:txEl>
                                          </p:spTgt>
                                        </p:tgtEl>
                                        <p:attrNameLst>
                                          <p:attrName>style.color</p:attrName>
                                        </p:attrNameLst>
                                      </p:cBhvr>
                                      <p:to>
                                        <p:clrVal>
                                          <a:srgbClr val="FF3300"/>
                                        </p:clrVal>
                                      </p:to>
                                    </p:set>
                                    <p:set>
                                      <p:cBhvr>
                                        <p:cTn id="27" dur="500" autoRev="1" fill="hold"/>
                                        <p:tgtEl>
                                          <p:spTgt spid="1050627">
                                            <p:txEl>
                                              <p:pRg st="0" end="0"/>
                                            </p:txEl>
                                          </p:spTgt>
                                        </p:tgtEl>
                                        <p:attrNameLst>
                                          <p:attrName>fillcolor</p:attrName>
                                        </p:attrNameLst>
                                      </p:cBhvr>
                                      <p:to>
                                        <p:clrVal>
                                          <a:srgbClr val="FF3300"/>
                                        </p:clrVal>
                                      </p:to>
                                    </p:set>
                                    <p:set>
                                      <p:cBhvr>
                                        <p:cTn id="28" dur="500" autoRev="1" fill="hold"/>
                                        <p:tgtEl>
                                          <p:spTgt spid="1050627">
                                            <p:txEl>
                                              <p:pRg st="0" end="0"/>
                                            </p:txEl>
                                          </p:spTgt>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0" presetClass="emph" presetSubtype="0" fill="hold" nodeType="clickEffect">
                                  <p:stCondLst>
                                    <p:cond delay="0"/>
                                  </p:stCondLst>
                                  <p:iterate type="lt">
                                    <p:tmPct val="10000"/>
                                  </p:iterate>
                                  <p:childTnLst>
                                    <p:set>
                                      <p:cBhvr override="childStyle">
                                        <p:cTn id="32" dur="500" autoRev="1" fill="hold"/>
                                        <p:tgtEl>
                                          <p:spTgt spid="1050627">
                                            <p:txEl>
                                              <p:pRg st="1" end="1"/>
                                            </p:txEl>
                                          </p:spTgt>
                                        </p:tgtEl>
                                        <p:attrNameLst>
                                          <p:attrName>style.color</p:attrName>
                                        </p:attrNameLst>
                                      </p:cBhvr>
                                      <p:to>
                                        <p:clrVal>
                                          <a:srgbClr val="FF3300"/>
                                        </p:clrVal>
                                      </p:to>
                                    </p:set>
                                    <p:set>
                                      <p:cBhvr>
                                        <p:cTn id="33" dur="500" autoRev="1" fill="hold"/>
                                        <p:tgtEl>
                                          <p:spTgt spid="1050627">
                                            <p:txEl>
                                              <p:pRg st="1" end="1"/>
                                            </p:txEl>
                                          </p:spTgt>
                                        </p:tgtEl>
                                        <p:attrNameLst>
                                          <p:attrName>fillcolor</p:attrName>
                                        </p:attrNameLst>
                                      </p:cBhvr>
                                      <p:to>
                                        <p:clrVal>
                                          <a:srgbClr val="FF3300"/>
                                        </p:clrVal>
                                      </p:to>
                                    </p:set>
                                    <p:set>
                                      <p:cBhvr>
                                        <p:cTn id="34" dur="500" autoRev="1" fill="hold"/>
                                        <p:tgtEl>
                                          <p:spTgt spid="1050627">
                                            <p:txEl>
                                              <p:pRg st="1" end="1"/>
                                            </p:txEl>
                                          </p:spTgt>
                                        </p:tgtEl>
                                        <p:attrNameLst>
                                          <p:attrName>fill.type</p:attrName>
                                        </p:attrNameLst>
                                      </p:cBhvr>
                                      <p:to>
                                        <p:strVal val="solid"/>
                                      </p:to>
                                    </p:set>
                                  </p:childTnLst>
                                </p:cTn>
                              </p:par>
                            </p:childTnLst>
                          </p:cTn>
                        </p:par>
                      </p:childTnLst>
                    </p:cTn>
                  </p:par>
                  <p:par>
                    <p:cTn id="35" fill="hold">
                      <p:stCondLst>
                        <p:cond delay="indefinite"/>
                      </p:stCondLst>
                      <p:childTnLst>
                        <p:par>
                          <p:cTn id="36" fill="hold">
                            <p:stCondLst>
                              <p:cond delay="0"/>
                            </p:stCondLst>
                            <p:childTnLst>
                              <p:par>
                                <p:cTn id="37" presetID="20" presetClass="emph" presetSubtype="0" fill="hold" nodeType="clickEffect">
                                  <p:stCondLst>
                                    <p:cond delay="0"/>
                                  </p:stCondLst>
                                  <p:iterate type="lt">
                                    <p:tmPct val="10000"/>
                                  </p:iterate>
                                  <p:childTnLst>
                                    <p:set>
                                      <p:cBhvr override="childStyle">
                                        <p:cTn id="38" dur="500" autoRev="1" fill="hold"/>
                                        <p:tgtEl>
                                          <p:spTgt spid="1050627">
                                            <p:txEl>
                                              <p:pRg st="2" end="2"/>
                                            </p:txEl>
                                          </p:spTgt>
                                        </p:tgtEl>
                                        <p:attrNameLst>
                                          <p:attrName>style.color</p:attrName>
                                        </p:attrNameLst>
                                      </p:cBhvr>
                                      <p:to>
                                        <p:clrVal>
                                          <a:srgbClr val="FF3300"/>
                                        </p:clrVal>
                                      </p:to>
                                    </p:set>
                                    <p:set>
                                      <p:cBhvr>
                                        <p:cTn id="39" dur="500" autoRev="1" fill="hold"/>
                                        <p:tgtEl>
                                          <p:spTgt spid="1050627">
                                            <p:txEl>
                                              <p:pRg st="2" end="2"/>
                                            </p:txEl>
                                          </p:spTgt>
                                        </p:tgtEl>
                                        <p:attrNameLst>
                                          <p:attrName>fillcolor</p:attrName>
                                        </p:attrNameLst>
                                      </p:cBhvr>
                                      <p:to>
                                        <p:clrVal>
                                          <a:srgbClr val="FF3300"/>
                                        </p:clrVal>
                                      </p:to>
                                    </p:set>
                                    <p:set>
                                      <p:cBhvr>
                                        <p:cTn id="40" dur="500" autoRev="1" fill="hold"/>
                                        <p:tgtEl>
                                          <p:spTgt spid="1050627">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62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3699" name="Rectangle 3"/>
          <p:cNvSpPr>
            <a:spLocks noGrp="1" noChangeArrowheads="1"/>
          </p:cNvSpPr>
          <p:nvPr>
            <p:ph type="body" idx="1"/>
          </p:nvPr>
        </p:nvSpPr>
        <p:spPr>
          <a:xfrm>
            <a:off x="457200" y="731520"/>
            <a:ext cx="8229600" cy="4525963"/>
          </a:xfrm>
        </p:spPr>
        <p:txBody>
          <a:bodyPr>
            <a:noAutofit/>
          </a:bodyPr>
          <a:lstStyle/>
          <a:p>
            <a:pPr algn="ctr" rtl="1" eaLnBrk="1" hangingPunct="1">
              <a:lnSpc>
                <a:spcPct val="130000"/>
              </a:lnSpc>
              <a:defRPr/>
            </a:pPr>
            <a:r>
              <a:rPr lang="ar-SA" sz="2400" b="1" dirty="0" smtClean="0"/>
              <a:t>أسئلة و أجوبة</a:t>
            </a:r>
            <a:r>
              <a:rPr lang="ar-SA" sz="2400" dirty="0" smtClean="0"/>
              <a:t> </a:t>
            </a:r>
            <a:endParaRPr lang="en-US" sz="2400" dirty="0" smtClean="0"/>
          </a:p>
          <a:p>
            <a:pPr algn="ctr" rtl="1" eaLnBrk="1" hangingPunct="1">
              <a:lnSpc>
                <a:spcPct val="130000"/>
              </a:lnSpc>
              <a:buFontTx/>
              <a:buNone/>
              <a:defRPr/>
            </a:pPr>
            <a:r>
              <a:rPr lang="ar-EG" sz="2400" b="1" dirty="0" smtClean="0"/>
              <a:t>مع خالص الشكر لحسن الاستماع</a:t>
            </a:r>
          </a:p>
          <a:p>
            <a:pPr algn="ctr" rtl="1" eaLnBrk="1" hangingPunct="1">
              <a:lnSpc>
                <a:spcPct val="130000"/>
              </a:lnSpc>
              <a:buFontTx/>
              <a:buNone/>
              <a:defRPr/>
            </a:pPr>
            <a:endParaRPr lang="ar-EG" sz="2400" dirty="0" smtClean="0"/>
          </a:p>
          <a:p>
            <a:pPr algn="r" rtl="1" eaLnBrk="1" hangingPunct="1">
              <a:lnSpc>
                <a:spcPct val="130000"/>
              </a:lnSpc>
              <a:defRPr/>
            </a:pPr>
            <a:r>
              <a:rPr lang="ar-EG" sz="2400" b="1" dirty="0" smtClean="0"/>
              <a:t>مهندس:     علـــى أنيــــس</a:t>
            </a:r>
          </a:p>
          <a:p>
            <a:pPr algn="r" rtl="1" eaLnBrk="1" hangingPunct="1">
              <a:defRPr/>
            </a:pPr>
            <a:r>
              <a:rPr lang="ar-EG" sz="2400" b="1" smtClean="0"/>
              <a:t>المدير </a:t>
            </a:r>
            <a:r>
              <a:rPr lang="ar-EG" sz="2400" b="1" dirty="0" smtClean="0"/>
              <a:t>التنفيذي للتفاعل المجتمعى</a:t>
            </a:r>
          </a:p>
          <a:p>
            <a:pPr algn="r" rtl="1" eaLnBrk="1" hangingPunct="1">
              <a:lnSpc>
                <a:spcPct val="130000"/>
              </a:lnSpc>
              <a:buFontTx/>
              <a:buNone/>
              <a:defRPr/>
            </a:pPr>
            <a:r>
              <a:rPr lang="en-US" sz="2400" b="1" dirty="0" smtClean="0"/>
              <a:t>   </a:t>
            </a:r>
            <a:r>
              <a:rPr lang="ar-EG" sz="2400" b="1" dirty="0" smtClean="0"/>
              <a:t>و مقرر لجنتي  حماية حقوق المستخدمين </a:t>
            </a:r>
          </a:p>
          <a:p>
            <a:pPr algn="r" rtl="1" eaLnBrk="1" hangingPunct="1">
              <a:lnSpc>
                <a:spcPct val="130000"/>
              </a:lnSpc>
              <a:buFontTx/>
              <a:buNone/>
              <a:defRPr/>
            </a:pPr>
            <a:r>
              <a:rPr lang="ar-EG" sz="2400" b="1" dirty="0" smtClean="0"/>
              <a:t>         و ممثلي صناعة الاتصالات بالقطاع .</a:t>
            </a:r>
          </a:p>
          <a:p>
            <a:pPr algn="r" rtl="1" eaLnBrk="1" hangingPunct="1">
              <a:lnSpc>
                <a:spcPct val="130000"/>
              </a:lnSpc>
              <a:defRPr/>
            </a:pPr>
            <a:r>
              <a:rPr lang="ar-EG" sz="2400" b="1" dirty="0" smtClean="0"/>
              <a:t>الجهاز القومى لتنظيم الاتصالات </a:t>
            </a:r>
          </a:p>
          <a:p>
            <a:pPr algn="r" rtl="1" eaLnBrk="1" hangingPunct="1">
              <a:lnSpc>
                <a:spcPct val="130000"/>
              </a:lnSpc>
              <a:defRPr/>
            </a:pPr>
            <a:r>
              <a:rPr lang="ar-EG" sz="2400" b="1" dirty="0" smtClean="0"/>
              <a:t>هاتف : </a:t>
            </a:r>
            <a:r>
              <a:rPr lang="ar-SA" sz="2400" b="1" dirty="0" smtClean="0"/>
              <a:t>     </a:t>
            </a:r>
            <a:r>
              <a:rPr lang="ar-EG" sz="2400" b="1" dirty="0" smtClean="0"/>
              <a:t>35344020 202 +</a:t>
            </a:r>
          </a:p>
          <a:p>
            <a:pPr algn="r" rtl="1" eaLnBrk="1" hangingPunct="1">
              <a:lnSpc>
                <a:spcPct val="130000"/>
              </a:lnSpc>
              <a:defRPr/>
            </a:pPr>
            <a:r>
              <a:rPr lang="en-US" sz="2400" b="1" dirty="0" smtClean="0"/>
              <a:t>Email : aanis@tra.gov.eg</a:t>
            </a:r>
            <a:endParaRPr lang="ar-EG" sz="2400" b="1" dirty="0" smtClean="0"/>
          </a:p>
          <a:p>
            <a:pPr algn="r" rtl="1" eaLnBrk="1" hangingPunct="1">
              <a:lnSpc>
                <a:spcPct val="130000"/>
              </a:lnSpc>
              <a:buFontTx/>
              <a:buNone/>
              <a:defRPr/>
            </a:pPr>
            <a:endParaRPr lang="ar-EG" sz="2400" b="1" dirty="0" smtClean="0"/>
          </a:p>
          <a:p>
            <a:pPr algn="ctr" rtl="1" eaLnBrk="1" hangingPunct="1">
              <a:lnSpc>
                <a:spcPct val="130000"/>
              </a:lnSpc>
              <a:buFontTx/>
              <a:buNone/>
              <a:defRPr/>
            </a:pPr>
            <a:endParaRPr lang="en-US" sz="2400" dirty="0" smtClean="0"/>
          </a:p>
        </p:txBody>
      </p:sp>
      <p:pic>
        <p:nvPicPr>
          <p:cNvPr id="3" name="Picture 2" descr="NTRA Logo 2016 CMY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497" y="383861"/>
            <a:ext cx="3240000" cy="1595842"/>
          </a:xfrm>
          <a:prstGeom prst="rect">
            <a:avLst/>
          </a:prstGeom>
        </p:spPr>
      </p:pic>
    </p:spTree>
    <p:extLst>
      <p:ext uri="{BB962C8B-B14F-4D97-AF65-F5344CB8AC3E}">
        <p14:creationId xmlns:p14="http://schemas.microsoft.com/office/powerpoint/2010/main" val="322607944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iterate type="lt">
                                    <p:tmPct val="0"/>
                                  </p:iterate>
                                  <p:childTnLst>
                                    <p:set>
                                      <p:cBhvr>
                                        <p:cTn id="6" dur="1" fill="hold">
                                          <p:stCondLst>
                                            <p:cond delay="0"/>
                                          </p:stCondLst>
                                        </p:cTn>
                                        <p:tgtEl>
                                          <p:spTgt spid="1053699">
                                            <p:txEl>
                                              <p:pRg st="0" end="0"/>
                                            </p:txEl>
                                          </p:spTgt>
                                        </p:tgtEl>
                                        <p:attrNameLst>
                                          <p:attrName>style.visibility</p:attrName>
                                        </p:attrNameLst>
                                      </p:cBhvr>
                                      <p:to>
                                        <p:strVal val="visible"/>
                                      </p:to>
                                    </p:set>
                                    <p:animEffect transition="in" filter="wedge">
                                      <p:cBhvr>
                                        <p:cTn id="7" dur="2000"/>
                                        <p:tgtEl>
                                          <p:spTgt spid="10536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5" presetClass="entr" presetSubtype="0" fill="hold" nodeType="clickEffect">
                                  <p:stCondLst>
                                    <p:cond delay="0"/>
                                  </p:stCondLst>
                                  <p:iterate type="lt">
                                    <p:tmPct val="10000"/>
                                  </p:iterate>
                                  <p:childTnLst>
                                    <p:set>
                                      <p:cBhvr>
                                        <p:cTn id="11" dur="1" fill="hold">
                                          <p:stCondLst>
                                            <p:cond delay="0"/>
                                          </p:stCondLst>
                                        </p:cTn>
                                        <p:tgtEl>
                                          <p:spTgt spid="1053699">
                                            <p:txEl>
                                              <p:pRg st="1" end="1"/>
                                            </p:txEl>
                                          </p:spTgt>
                                        </p:tgtEl>
                                        <p:attrNameLst>
                                          <p:attrName>style.visibility</p:attrName>
                                        </p:attrNameLst>
                                      </p:cBhvr>
                                      <p:to>
                                        <p:strVal val="visible"/>
                                      </p:to>
                                    </p:set>
                                    <p:animEffect transition="in" filter="fade">
                                      <p:cBhvr>
                                        <p:cTn id="12" dur="1000"/>
                                        <p:tgtEl>
                                          <p:spTgt spid="1053699">
                                            <p:txEl>
                                              <p:pRg st="1" end="1"/>
                                            </p:txEl>
                                          </p:spTgt>
                                        </p:tgtEl>
                                      </p:cBhvr>
                                    </p:animEffect>
                                    <p:anim calcmode="lin" valueType="num">
                                      <p:cBhvr>
                                        <p:cTn id="13" dur="1000" fill="hold"/>
                                        <p:tgtEl>
                                          <p:spTgt spid="1053699">
                                            <p:txEl>
                                              <p:pRg st="1" end="1"/>
                                            </p:txEl>
                                          </p:spTgt>
                                        </p:tgtEl>
                                        <p:attrNameLst>
                                          <p:attrName>ppt_w</p:attrName>
                                        </p:attrNameLst>
                                      </p:cBhvr>
                                      <p:tavLst>
                                        <p:tav tm="0" fmla="#ppt_w*sin(2.5*pi*$)">
                                          <p:val>
                                            <p:fltVal val="0"/>
                                          </p:val>
                                        </p:tav>
                                        <p:tav tm="100000">
                                          <p:val>
                                            <p:fltVal val="1"/>
                                          </p:val>
                                        </p:tav>
                                      </p:tavLst>
                                    </p:anim>
                                    <p:anim calcmode="lin" valueType="num">
                                      <p:cBhvr>
                                        <p:cTn id="14" dur="1000" fill="hold"/>
                                        <p:tgtEl>
                                          <p:spTgt spid="1053699">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9" presetClass="entr" presetSubtype="0" fill="hold" nodeType="clickEffect">
                                  <p:stCondLst>
                                    <p:cond delay="0"/>
                                  </p:stCondLst>
                                  <p:childTnLst>
                                    <p:set>
                                      <p:cBhvr>
                                        <p:cTn id="18" dur="1" fill="hold">
                                          <p:stCondLst>
                                            <p:cond delay="0"/>
                                          </p:stCondLst>
                                        </p:cTn>
                                        <p:tgtEl>
                                          <p:spTgt spid="1053699">
                                            <p:txEl>
                                              <p:pRg st="3" end="3"/>
                                            </p:txEl>
                                          </p:spTgt>
                                        </p:tgtEl>
                                        <p:attrNameLst>
                                          <p:attrName>style.visibility</p:attrName>
                                        </p:attrNameLst>
                                      </p:cBhvr>
                                      <p:to>
                                        <p:strVal val="visible"/>
                                      </p:to>
                                    </p:set>
                                    <p:anim calcmode="lin" valueType="num">
                                      <p:cBhvr>
                                        <p:cTn id="19" dur="1000" fill="hold"/>
                                        <p:tgtEl>
                                          <p:spTgt spid="1053699">
                                            <p:txEl>
                                              <p:pRg st="3" end="3"/>
                                            </p:txEl>
                                          </p:spTgt>
                                        </p:tgtEl>
                                        <p:attrNameLst>
                                          <p:attrName>ppt_x</p:attrName>
                                        </p:attrNameLst>
                                      </p:cBhvr>
                                      <p:tavLst>
                                        <p:tav tm="0">
                                          <p:val>
                                            <p:strVal val="#ppt_x-.2"/>
                                          </p:val>
                                        </p:tav>
                                        <p:tav tm="100000">
                                          <p:val>
                                            <p:strVal val="#ppt_x"/>
                                          </p:val>
                                        </p:tav>
                                      </p:tavLst>
                                    </p:anim>
                                    <p:anim calcmode="lin" valueType="num">
                                      <p:cBhvr>
                                        <p:cTn id="20" dur="1000" fill="hold"/>
                                        <p:tgtEl>
                                          <p:spTgt spid="1053699">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053699">
                                            <p:txEl>
                                              <p:pRg st="3" end="3"/>
                                            </p:txEl>
                                          </p:spTgt>
                                        </p:tgtEl>
                                      </p:cBhvr>
                                    </p:animEffect>
                                  </p:childTnLst>
                                </p:cTn>
                              </p:par>
                              <p:par>
                                <p:cTn id="22" presetID="29" presetClass="entr" presetSubtype="0" fill="hold" nodeType="withEffect">
                                  <p:stCondLst>
                                    <p:cond delay="0"/>
                                  </p:stCondLst>
                                  <p:childTnLst>
                                    <p:set>
                                      <p:cBhvr>
                                        <p:cTn id="23" dur="1" fill="hold">
                                          <p:stCondLst>
                                            <p:cond delay="0"/>
                                          </p:stCondLst>
                                        </p:cTn>
                                        <p:tgtEl>
                                          <p:spTgt spid="1053699">
                                            <p:txEl>
                                              <p:pRg st="5" end="5"/>
                                            </p:txEl>
                                          </p:spTgt>
                                        </p:tgtEl>
                                        <p:attrNameLst>
                                          <p:attrName>style.visibility</p:attrName>
                                        </p:attrNameLst>
                                      </p:cBhvr>
                                      <p:to>
                                        <p:strVal val="visible"/>
                                      </p:to>
                                    </p:set>
                                    <p:anim calcmode="lin" valueType="num">
                                      <p:cBhvr>
                                        <p:cTn id="24" dur="1000" fill="hold"/>
                                        <p:tgtEl>
                                          <p:spTgt spid="1053699">
                                            <p:txEl>
                                              <p:pRg st="5" end="5"/>
                                            </p:txEl>
                                          </p:spTgt>
                                        </p:tgtEl>
                                        <p:attrNameLst>
                                          <p:attrName>ppt_x</p:attrName>
                                        </p:attrNameLst>
                                      </p:cBhvr>
                                      <p:tavLst>
                                        <p:tav tm="0">
                                          <p:val>
                                            <p:strVal val="#ppt_x-.2"/>
                                          </p:val>
                                        </p:tav>
                                        <p:tav tm="100000">
                                          <p:val>
                                            <p:strVal val="#ppt_x"/>
                                          </p:val>
                                        </p:tav>
                                      </p:tavLst>
                                    </p:anim>
                                    <p:anim calcmode="lin" valueType="num">
                                      <p:cBhvr>
                                        <p:cTn id="25" dur="1000" fill="hold"/>
                                        <p:tgtEl>
                                          <p:spTgt spid="1053699">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26" dur="1000"/>
                                        <p:tgtEl>
                                          <p:spTgt spid="1053699">
                                            <p:txEl>
                                              <p:pRg st="5" end="5"/>
                                            </p:txEl>
                                          </p:spTgt>
                                        </p:tgtEl>
                                      </p:cBhvr>
                                    </p:animEffect>
                                  </p:childTnLst>
                                </p:cTn>
                              </p:par>
                              <p:par>
                                <p:cTn id="27" presetID="29" presetClass="entr" presetSubtype="0" fill="hold" nodeType="withEffect">
                                  <p:stCondLst>
                                    <p:cond delay="0"/>
                                  </p:stCondLst>
                                  <p:childTnLst>
                                    <p:set>
                                      <p:cBhvr>
                                        <p:cTn id="28" dur="1" fill="hold">
                                          <p:stCondLst>
                                            <p:cond delay="0"/>
                                          </p:stCondLst>
                                        </p:cTn>
                                        <p:tgtEl>
                                          <p:spTgt spid="1053699">
                                            <p:txEl>
                                              <p:pRg st="6" end="6"/>
                                            </p:txEl>
                                          </p:spTgt>
                                        </p:tgtEl>
                                        <p:attrNameLst>
                                          <p:attrName>style.visibility</p:attrName>
                                        </p:attrNameLst>
                                      </p:cBhvr>
                                      <p:to>
                                        <p:strVal val="visible"/>
                                      </p:to>
                                    </p:set>
                                    <p:anim calcmode="lin" valueType="num">
                                      <p:cBhvr>
                                        <p:cTn id="29" dur="1000" fill="hold"/>
                                        <p:tgtEl>
                                          <p:spTgt spid="1053699">
                                            <p:txEl>
                                              <p:pRg st="6" end="6"/>
                                            </p:txEl>
                                          </p:spTgt>
                                        </p:tgtEl>
                                        <p:attrNameLst>
                                          <p:attrName>ppt_x</p:attrName>
                                        </p:attrNameLst>
                                      </p:cBhvr>
                                      <p:tavLst>
                                        <p:tav tm="0">
                                          <p:val>
                                            <p:strVal val="#ppt_x-.2"/>
                                          </p:val>
                                        </p:tav>
                                        <p:tav tm="100000">
                                          <p:val>
                                            <p:strVal val="#ppt_x"/>
                                          </p:val>
                                        </p:tav>
                                      </p:tavLst>
                                    </p:anim>
                                    <p:anim calcmode="lin" valueType="num">
                                      <p:cBhvr>
                                        <p:cTn id="30" dur="1000" fill="hold"/>
                                        <p:tgtEl>
                                          <p:spTgt spid="1053699">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31" dur="1000"/>
                                        <p:tgtEl>
                                          <p:spTgt spid="1053699">
                                            <p:txEl>
                                              <p:pRg st="6" end="6"/>
                                            </p:txEl>
                                          </p:spTgt>
                                        </p:tgtEl>
                                      </p:cBhvr>
                                    </p:animEffect>
                                  </p:childTnLst>
                                </p:cTn>
                              </p:par>
                              <p:par>
                                <p:cTn id="32" presetID="29" presetClass="entr" presetSubtype="0" fill="hold" nodeType="withEffect">
                                  <p:stCondLst>
                                    <p:cond delay="0"/>
                                  </p:stCondLst>
                                  <p:childTnLst>
                                    <p:set>
                                      <p:cBhvr>
                                        <p:cTn id="33" dur="1" fill="hold">
                                          <p:stCondLst>
                                            <p:cond delay="0"/>
                                          </p:stCondLst>
                                        </p:cTn>
                                        <p:tgtEl>
                                          <p:spTgt spid="1053699">
                                            <p:txEl>
                                              <p:pRg st="4" end="4"/>
                                            </p:txEl>
                                          </p:spTgt>
                                        </p:tgtEl>
                                        <p:attrNameLst>
                                          <p:attrName>style.visibility</p:attrName>
                                        </p:attrNameLst>
                                      </p:cBhvr>
                                      <p:to>
                                        <p:strVal val="visible"/>
                                      </p:to>
                                    </p:set>
                                    <p:anim calcmode="lin" valueType="num">
                                      <p:cBhvr>
                                        <p:cTn id="34" dur="1000" fill="hold"/>
                                        <p:tgtEl>
                                          <p:spTgt spid="1053699">
                                            <p:txEl>
                                              <p:pRg st="4" end="4"/>
                                            </p:txEl>
                                          </p:spTgt>
                                        </p:tgtEl>
                                        <p:attrNameLst>
                                          <p:attrName>ppt_x</p:attrName>
                                        </p:attrNameLst>
                                      </p:cBhvr>
                                      <p:tavLst>
                                        <p:tav tm="0">
                                          <p:val>
                                            <p:strVal val="#ppt_x-.2"/>
                                          </p:val>
                                        </p:tav>
                                        <p:tav tm="100000">
                                          <p:val>
                                            <p:strVal val="#ppt_x"/>
                                          </p:val>
                                        </p:tav>
                                      </p:tavLst>
                                    </p:anim>
                                    <p:anim calcmode="lin" valueType="num">
                                      <p:cBhvr>
                                        <p:cTn id="35" dur="1000" fill="hold"/>
                                        <p:tgtEl>
                                          <p:spTgt spid="1053699">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6" dur="1000"/>
                                        <p:tgtEl>
                                          <p:spTgt spid="1053699">
                                            <p:txEl>
                                              <p:pRg st="4" end="4"/>
                                            </p:txEl>
                                          </p:spTgt>
                                        </p:tgtEl>
                                      </p:cBhvr>
                                    </p:animEffect>
                                  </p:childTnLst>
                                </p:cTn>
                              </p:par>
                              <p:par>
                                <p:cTn id="37" presetID="29" presetClass="entr" presetSubtype="0" fill="hold" nodeType="withEffect">
                                  <p:stCondLst>
                                    <p:cond delay="0"/>
                                  </p:stCondLst>
                                  <p:childTnLst>
                                    <p:set>
                                      <p:cBhvr>
                                        <p:cTn id="38" dur="1" fill="hold">
                                          <p:stCondLst>
                                            <p:cond delay="0"/>
                                          </p:stCondLst>
                                        </p:cTn>
                                        <p:tgtEl>
                                          <p:spTgt spid="1053699">
                                            <p:txEl>
                                              <p:pRg st="7" end="7"/>
                                            </p:txEl>
                                          </p:spTgt>
                                        </p:tgtEl>
                                        <p:attrNameLst>
                                          <p:attrName>style.visibility</p:attrName>
                                        </p:attrNameLst>
                                      </p:cBhvr>
                                      <p:to>
                                        <p:strVal val="visible"/>
                                      </p:to>
                                    </p:set>
                                    <p:anim calcmode="lin" valueType="num">
                                      <p:cBhvr>
                                        <p:cTn id="39" dur="1000" fill="hold"/>
                                        <p:tgtEl>
                                          <p:spTgt spid="1053699">
                                            <p:txEl>
                                              <p:pRg st="7" end="7"/>
                                            </p:txEl>
                                          </p:spTgt>
                                        </p:tgtEl>
                                        <p:attrNameLst>
                                          <p:attrName>ppt_x</p:attrName>
                                        </p:attrNameLst>
                                      </p:cBhvr>
                                      <p:tavLst>
                                        <p:tav tm="0">
                                          <p:val>
                                            <p:strVal val="#ppt_x-.2"/>
                                          </p:val>
                                        </p:tav>
                                        <p:tav tm="100000">
                                          <p:val>
                                            <p:strVal val="#ppt_x"/>
                                          </p:val>
                                        </p:tav>
                                      </p:tavLst>
                                    </p:anim>
                                    <p:anim calcmode="lin" valueType="num">
                                      <p:cBhvr>
                                        <p:cTn id="40" dur="1000" fill="hold"/>
                                        <p:tgtEl>
                                          <p:spTgt spid="1053699">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41" dur="1000"/>
                                        <p:tgtEl>
                                          <p:spTgt spid="1053699">
                                            <p:txEl>
                                              <p:pRg st="7" end="7"/>
                                            </p:txEl>
                                          </p:spTgt>
                                        </p:tgtEl>
                                      </p:cBhvr>
                                    </p:animEffect>
                                  </p:childTnLst>
                                </p:cTn>
                              </p:par>
                              <p:par>
                                <p:cTn id="42" presetID="29" presetClass="entr" presetSubtype="0" fill="hold" nodeType="withEffect">
                                  <p:stCondLst>
                                    <p:cond delay="0"/>
                                  </p:stCondLst>
                                  <p:childTnLst>
                                    <p:set>
                                      <p:cBhvr>
                                        <p:cTn id="43" dur="1" fill="hold">
                                          <p:stCondLst>
                                            <p:cond delay="0"/>
                                          </p:stCondLst>
                                        </p:cTn>
                                        <p:tgtEl>
                                          <p:spTgt spid="1053699">
                                            <p:txEl>
                                              <p:pRg st="8" end="8"/>
                                            </p:txEl>
                                          </p:spTgt>
                                        </p:tgtEl>
                                        <p:attrNameLst>
                                          <p:attrName>style.visibility</p:attrName>
                                        </p:attrNameLst>
                                      </p:cBhvr>
                                      <p:to>
                                        <p:strVal val="visible"/>
                                      </p:to>
                                    </p:set>
                                    <p:anim calcmode="lin" valueType="num">
                                      <p:cBhvr>
                                        <p:cTn id="44" dur="1000" fill="hold"/>
                                        <p:tgtEl>
                                          <p:spTgt spid="1053699">
                                            <p:txEl>
                                              <p:pRg st="8" end="8"/>
                                            </p:txEl>
                                          </p:spTgt>
                                        </p:tgtEl>
                                        <p:attrNameLst>
                                          <p:attrName>ppt_x</p:attrName>
                                        </p:attrNameLst>
                                      </p:cBhvr>
                                      <p:tavLst>
                                        <p:tav tm="0">
                                          <p:val>
                                            <p:strVal val="#ppt_x-.2"/>
                                          </p:val>
                                        </p:tav>
                                        <p:tav tm="100000">
                                          <p:val>
                                            <p:strVal val="#ppt_x"/>
                                          </p:val>
                                        </p:tav>
                                      </p:tavLst>
                                    </p:anim>
                                    <p:anim calcmode="lin" valueType="num">
                                      <p:cBhvr>
                                        <p:cTn id="45" dur="1000" fill="hold"/>
                                        <p:tgtEl>
                                          <p:spTgt spid="1053699">
                                            <p:txEl>
                                              <p:pRg st="8" end="8"/>
                                            </p:txEl>
                                          </p:spTgt>
                                        </p:tgtEl>
                                        <p:attrNameLst>
                                          <p:attrName>ppt_y</p:attrName>
                                        </p:attrNameLst>
                                      </p:cBhvr>
                                      <p:tavLst>
                                        <p:tav tm="0">
                                          <p:val>
                                            <p:strVal val="#ppt_y"/>
                                          </p:val>
                                        </p:tav>
                                        <p:tav tm="100000">
                                          <p:val>
                                            <p:strVal val="#ppt_y"/>
                                          </p:val>
                                        </p:tav>
                                      </p:tavLst>
                                    </p:anim>
                                    <p:animEffect transition="in" filter="wipe(right)" prLst="gradientSize: 0.1">
                                      <p:cBhvr>
                                        <p:cTn id="46" dur="1000"/>
                                        <p:tgtEl>
                                          <p:spTgt spid="1053699">
                                            <p:txEl>
                                              <p:pRg st="8" end="8"/>
                                            </p:txEl>
                                          </p:spTgt>
                                        </p:tgtEl>
                                      </p:cBhvr>
                                    </p:animEffect>
                                  </p:childTnLst>
                                </p:cTn>
                              </p:par>
                              <p:par>
                                <p:cTn id="47" presetID="29" presetClass="entr" presetSubtype="0" fill="hold" nodeType="withEffect">
                                  <p:stCondLst>
                                    <p:cond delay="0"/>
                                  </p:stCondLst>
                                  <p:childTnLst>
                                    <p:set>
                                      <p:cBhvr>
                                        <p:cTn id="48" dur="1" fill="hold">
                                          <p:stCondLst>
                                            <p:cond delay="0"/>
                                          </p:stCondLst>
                                        </p:cTn>
                                        <p:tgtEl>
                                          <p:spTgt spid="1053699">
                                            <p:txEl>
                                              <p:pRg st="9" end="9"/>
                                            </p:txEl>
                                          </p:spTgt>
                                        </p:tgtEl>
                                        <p:attrNameLst>
                                          <p:attrName>style.visibility</p:attrName>
                                        </p:attrNameLst>
                                      </p:cBhvr>
                                      <p:to>
                                        <p:strVal val="visible"/>
                                      </p:to>
                                    </p:set>
                                    <p:anim calcmode="lin" valueType="num">
                                      <p:cBhvr>
                                        <p:cTn id="49" dur="1000" fill="hold"/>
                                        <p:tgtEl>
                                          <p:spTgt spid="1053699">
                                            <p:txEl>
                                              <p:pRg st="9" end="9"/>
                                            </p:txEl>
                                          </p:spTgt>
                                        </p:tgtEl>
                                        <p:attrNameLst>
                                          <p:attrName>ppt_x</p:attrName>
                                        </p:attrNameLst>
                                      </p:cBhvr>
                                      <p:tavLst>
                                        <p:tav tm="0">
                                          <p:val>
                                            <p:strVal val="#ppt_x-.2"/>
                                          </p:val>
                                        </p:tav>
                                        <p:tav tm="100000">
                                          <p:val>
                                            <p:strVal val="#ppt_x"/>
                                          </p:val>
                                        </p:tav>
                                      </p:tavLst>
                                    </p:anim>
                                    <p:anim calcmode="lin" valueType="num">
                                      <p:cBhvr>
                                        <p:cTn id="50" dur="1000" fill="hold"/>
                                        <p:tgtEl>
                                          <p:spTgt spid="1053699">
                                            <p:txEl>
                                              <p:pRg st="9" end="9"/>
                                            </p:txEl>
                                          </p:spTgt>
                                        </p:tgtEl>
                                        <p:attrNameLst>
                                          <p:attrName>ppt_y</p:attrName>
                                        </p:attrNameLst>
                                      </p:cBhvr>
                                      <p:tavLst>
                                        <p:tav tm="0">
                                          <p:val>
                                            <p:strVal val="#ppt_y"/>
                                          </p:val>
                                        </p:tav>
                                        <p:tav tm="100000">
                                          <p:val>
                                            <p:strVal val="#ppt_y"/>
                                          </p:val>
                                        </p:tav>
                                      </p:tavLst>
                                    </p:anim>
                                    <p:animEffect transition="in" filter="wipe(right)" prLst="gradientSize: 0.1">
                                      <p:cBhvr>
                                        <p:cTn id="51" dur="1000"/>
                                        <p:tgtEl>
                                          <p:spTgt spid="1053699">
                                            <p:txEl>
                                              <p:pRg st="9" end="9"/>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6" presetClass="exit" presetSubtype="16" fill="hold" grpId="0" nodeType="clickEffect">
                                  <p:stCondLst>
                                    <p:cond delay="0"/>
                                  </p:stCondLst>
                                  <p:iterate type="lt">
                                    <p:tmPct val="0"/>
                                  </p:iterate>
                                  <p:childTnLst>
                                    <p:animEffect transition="out" filter="circle(in)">
                                      <p:cBhvr>
                                        <p:cTn id="55" dur="2000"/>
                                        <p:tgtEl>
                                          <p:spTgt spid="1053699">
                                            <p:txEl>
                                              <p:pRg st="0" end="0"/>
                                            </p:txEl>
                                          </p:spTgt>
                                        </p:tgtEl>
                                      </p:cBhvr>
                                    </p:animEffect>
                                    <p:set>
                                      <p:cBhvr>
                                        <p:cTn id="56" dur="1" fill="hold">
                                          <p:stCondLst>
                                            <p:cond delay="1999"/>
                                          </p:stCondLst>
                                        </p:cTn>
                                        <p:tgtEl>
                                          <p:spTgt spid="1053699">
                                            <p:txEl>
                                              <p:pRg st="0" end="0"/>
                                            </p:txEl>
                                          </p:spTgt>
                                        </p:tgtEl>
                                        <p:attrNameLst>
                                          <p:attrName>style.visibility</p:attrName>
                                        </p:attrNameLst>
                                      </p:cBhvr>
                                      <p:to>
                                        <p:strVal val="hidden"/>
                                      </p:to>
                                    </p:set>
                                  </p:childTnLst>
                                </p:cTn>
                              </p:par>
                            </p:childTnLst>
                          </p:cTn>
                        </p:par>
                        <p:par>
                          <p:cTn id="57" fill="hold" nodeType="afterGroup">
                            <p:stCondLst>
                              <p:cond delay="2000"/>
                            </p:stCondLst>
                            <p:childTnLst>
                              <p:par>
                                <p:cTn id="58" presetID="6" presetClass="exit" presetSubtype="16" fill="hold" grpId="0" nodeType="afterEffect">
                                  <p:stCondLst>
                                    <p:cond delay="0"/>
                                  </p:stCondLst>
                                  <p:iterate type="lt">
                                    <p:tmPct val="0"/>
                                  </p:iterate>
                                  <p:childTnLst>
                                    <p:animEffect transition="out" filter="circle(in)">
                                      <p:cBhvr>
                                        <p:cTn id="59" dur="2000"/>
                                        <p:tgtEl>
                                          <p:spTgt spid="1053699">
                                            <p:txEl>
                                              <p:pRg st="1" end="1"/>
                                            </p:txEl>
                                          </p:spTgt>
                                        </p:tgtEl>
                                      </p:cBhvr>
                                    </p:animEffect>
                                    <p:set>
                                      <p:cBhvr>
                                        <p:cTn id="60" dur="1" fill="hold">
                                          <p:stCondLst>
                                            <p:cond delay="1999"/>
                                          </p:stCondLst>
                                        </p:cTn>
                                        <p:tgtEl>
                                          <p:spTgt spid="1053699">
                                            <p:txEl>
                                              <p:pRg st="1" end="1"/>
                                            </p:txEl>
                                          </p:spTgt>
                                        </p:tgtEl>
                                        <p:attrNameLst>
                                          <p:attrName>style.visibility</p:attrName>
                                        </p:attrNameLst>
                                      </p:cBhvr>
                                      <p:to>
                                        <p:strVal val="hidden"/>
                                      </p:to>
                                    </p:set>
                                  </p:childTnLst>
                                </p:cTn>
                              </p:par>
                            </p:childTnLst>
                          </p:cTn>
                        </p:par>
                        <p:par>
                          <p:cTn id="61" fill="hold" nodeType="afterGroup">
                            <p:stCondLst>
                              <p:cond delay="4000"/>
                            </p:stCondLst>
                            <p:childTnLst>
                              <p:par>
                                <p:cTn id="62" presetID="6" presetClass="exit" presetSubtype="16" fill="hold" grpId="0" nodeType="afterEffect">
                                  <p:stCondLst>
                                    <p:cond delay="0"/>
                                  </p:stCondLst>
                                  <p:childTnLst>
                                    <p:animEffect transition="out" filter="circle(in)">
                                      <p:cBhvr>
                                        <p:cTn id="63" dur="2000"/>
                                        <p:tgtEl>
                                          <p:spTgt spid="1053699">
                                            <p:txEl>
                                              <p:pRg st="3" end="3"/>
                                            </p:txEl>
                                          </p:spTgt>
                                        </p:tgtEl>
                                      </p:cBhvr>
                                    </p:animEffect>
                                    <p:set>
                                      <p:cBhvr>
                                        <p:cTn id="64" dur="1" fill="hold">
                                          <p:stCondLst>
                                            <p:cond delay="1999"/>
                                          </p:stCondLst>
                                        </p:cTn>
                                        <p:tgtEl>
                                          <p:spTgt spid="1053699">
                                            <p:txEl>
                                              <p:pRg st="3" end="3"/>
                                            </p:txEl>
                                          </p:spTgt>
                                        </p:tgtEl>
                                        <p:attrNameLst>
                                          <p:attrName>style.visibility</p:attrName>
                                        </p:attrNameLst>
                                      </p:cBhvr>
                                      <p:to>
                                        <p:strVal val="hidden"/>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6" presetClass="exit" presetSubtype="16" fill="hold" grpId="0" nodeType="clickEffect">
                                  <p:stCondLst>
                                    <p:cond delay="0"/>
                                  </p:stCondLst>
                                  <p:childTnLst>
                                    <p:animEffect transition="out" filter="circle(in)">
                                      <p:cBhvr>
                                        <p:cTn id="68" dur="2000"/>
                                        <p:tgtEl>
                                          <p:spTgt spid="1053699">
                                            <p:txEl>
                                              <p:pRg st="4" end="4"/>
                                            </p:txEl>
                                          </p:spTgt>
                                        </p:tgtEl>
                                      </p:cBhvr>
                                    </p:animEffect>
                                    <p:set>
                                      <p:cBhvr>
                                        <p:cTn id="69" dur="1" fill="hold">
                                          <p:stCondLst>
                                            <p:cond delay="1999"/>
                                          </p:stCondLst>
                                        </p:cTn>
                                        <p:tgtEl>
                                          <p:spTgt spid="1053699">
                                            <p:txEl>
                                              <p:pRg st="4" end="4"/>
                                            </p:txEl>
                                          </p:spTgt>
                                        </p:tgtEl>
                                        <p:attrNameLst>
                                          <p:attrName>style.visibility</p:attrName>
                                        </p:attrNameLst>
                                      </p:cBhvr>
                                      <p:to>
                                        <p:strVal val="hidden"/>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6" presetClass="exit" presetSubtype="16" fill="hold" grpId="0" nodeType="clickEffect">
                                  <p:stCondLst>
                                    <p:cond delay="0"/>
                                  </p:stCondLst>
                                  <p:childTnLst>
                                    <p:animEffect transition="out" filter="circle(in)">
                                      <p:cBhvr>
                                        <p:cTn id="73" dur="2000"/>
                                        <p:tgtEl>
                                          <p:spTgt spid="1053699">
                                            <p:txEl>
                                              <p:pRg st="5" end="5"/>
                                            </p:txEl>
                                          </p:spTgt>
                                        </p:tgtEl>
                                      </p:cBhvr>
                                    </p:animEffect>
                                    <p:set>
                                      <p:cBhvr>
                                        <p:cTn id="74" dur="1" fill="hold">
                                          <p:stCondLst>
                                            <p:cond delay="1999"/>
                                          </p:stCondLst>
                                        </p:cTn>
                                        <p:tgtEl>
                                          <p:spTgt spid="1053699">
                                            <p:txEl>
                                              <p:pRg st="5" end="5"/>
                                            </p:txEl>
                                          </p:spTgt>
                                        </p:tgtEl>
                                        <p:attrNameLst>
                                          <p:attrName>style.visibility</p:attrName>
                                        </p:attrNameLst>
                                      </p:cBhvr>
                                      <p:to>
                                        <p:strVal val="hidden"/>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6" presetClass="exit" presetSubtype="16" fill="hold" grpId="0" nodeType="clickEffect">
                                  <p:stCondLst>
                                    <p:cond delay="0"/>
                                  </p:stCondLst>
                                  <p:childTnLst>
                                    <p:animEffect transition="out" filter="circle(in)">
                                      <p:cBhvr>
                                        <p:cTn id="78" dur="2000"/>
                                        <p:tgtEl>
                                          <p:spTgt spid="1053699">
                                            <p:txEl>
                                              <p:pRg st="6" end="6"/>
                                            </p:txEl>
                                          </p:spTgt>
                                        </p:tgtEl>
                                      </p:cBhvr>
                                    </p:animEffect>
                                    <p:set>
                                      <p:cBhvr>
                                        <p:cTn id="79" dur="1" fill="hold">
                                          <p:stCondLst>
                                            <p:cond delay="1999"/>
                                          </p:stCondLst>
                                        </p:cTn>
                                        <p:tgtEl>
                                          <p:spTgt spid="1053699">
                                            <p:txEl>
                                              <p:pRg st="6" end="6"/>
                                            </p:txEl>
                                          </p:spTgt>
                                        </p:tgtEl>
                                        <p:attrNameLst>
                                          <p:attrName>style.visibility</p:attrName>
                                        </p:attrNameLst>
                                      </p:cBhvr>
                                      <p:to>
                                        <p:strVal val="hidden"/>
                                      </p:to>
                                    </p:set>
                                  </p:childTnLst>
                                </p:cTn>
                              </p:par>
                            </p:childTnLst>
                          </p:cTn>
                        </p:par>
                        <p:par>
                          <p:cTn id="80" fill="hold" nodeType="afterGroup">
                            <p:stCondLst>
                              <p:cond delay="2000"/>
                            </p:stCondLst>
                            <p:childTnLst>
                              <p:par>
                                <p:cTn id="81" presetID="6" presetClass="exit" presetSubtype="16" fill="hold" grpId="0" nodeType="afterEffect">
                                  <p:stCondLst>
                                    <p:cond delay="0"/>
                                  </p:stCondLst>
                                  <p:childTnLst>
                                    <p:animEffect transition="out" filter="circle(in)">
                                      <p:cBhvr>
                                        <p:cTn id="82" dur="2000"/>
                                        <p:tgtEl>
                                          <p:spTgt spid="1053699">
                                            <p:txEl>
                                              <p:pRg st="7" end="7"/>
                                            </p:txEl>
                                          </p:spTgt>
                                        </p:tgtEl>
                                      </p:cBhvr>
                                    </p:animEffect>
                                    <p:set>
                                      <p:cBhvr>
                                        <p:cTn id="83" dur="1" fill="hold">
                                          <p:stCondLst>
                                            <p:cond delay="1999"/>
                                          </p:stCondLst>
                                        </p:cTn>
                                        <p:tgtEl>
                                          <p:spTgt spid="1053699">
                                            <p:txEl>
                                              <p:pRg st="7" end="7"/>
                                            </p:txEl>
                                          </p:spTgt>
                                        </p:tgtEl>
                                        <p:attrNameLst>
                                          <p:attrName>style.visibility</p:attrName>
                                        </p:attrNameLst>
                                      </p:cBhvr>
                                      <p:to>
                                        <p:strVal val="hidden"/>
                                      </p:to>
                                    </p:set>
                                  </p:childTnLst>
                                </p:cTn>
                              </p:par>
                            </p:childTnLst>
                          </p:cTn>
                        </p:par>
                        <p:par>
                          <p:cTn id="84" fill="hold" nodeType="afterGroup">
                            <p:stCondLst>
                              <p:cond delay="4000"/>
                            </p:stCondLst>
                            <p:childTnLst>
                              <p:par>
                                <p:cTn id="85" presetID="6" presetClass="exit" presetSubtype="16" fill="hold" grpId="0" nodeType="afterEffect">
                                  <p:stCondLst>
                                    <p:cond delay="0"/>
                                  </p:stCondLst>
                                  <p:childTnLst>
                                    <p:animEffect transition="out" filter="circle(in)">
                                      <p:cBhvr>
                                        <p:cTn id="86" dur="2000"/>
                                        <p:tgtEl>
                                          <p:spTgt spid="1053699">
                                            <p:txEl>
                                              <p:pRg st="8" end="8"/>
                                            </p:txEl>
                                          </p:spTgt>
                                        </p:tgtEl>
                                      </p:cBhvr>
                                    </p:animEffect>
                                    <p:set>
                                      <p:cBhvr>
                                        <p:cTn id="87" dur="1" fill="hold">
                                          <p:stCondLst>
                                            <p:cond delay="1999"/>
                                          </p:stCondLst>
                                        </p:cTn>
                                        <p:tgtEl>
                                          <p:spTgt spid="1053699">
                                            <p:txEl>
                                              <p:pRg st="8" end="8"/>
                                            </p:txEl>
                                          </p:spTgt>
                                        </p:tgtEl>
                                        <p:attrNameLst>
                                          <p:attrName>style.visibility</p:attrName>
                                        </p:attrNameLst>
                                      </p:cBhvr>
                                      <p:to>
                                        <p:strVal val="hidden"/>
                                      </p:to>
                                    </p:set>
                                  </p:childTnLst>
                                </p:cTn>
                              </p:par>
                            </p:childTnLst>
                          </p:cTn>
                        </p:par>
                        <p:par>
                          <p:cTn id="88" fill="hold" nodeType="afterGroup">
                            <p:stCondLst>
                              <p:cond delay="6000"/>
                            </p:stCondLst>
                            <p:childTnLst>
                              <p:par>
                                <p:cTn id="89" presetID="6" presetClass="exit" presetSubtype="16" fill="hold" grpId="0" nodeType="afterEffect">
                                  <p:stCondLst>
                                    <p:cond delay="0"/>
                                  </p:stCondLst>
                                  <p:childTnLst>
                                    <p:animEffect transition="out" filter="circle(in)">
                                      <p:cBhvr>
                                        <p:cTn id="90" dur="2000"/>
                                        <p:tgtEl>
                                          <p:spTgt spid="1053699">
                                            <p:txEl>
                                              <p:pRg st="9" end="9"/>
                                            </p:txEl>
                                          </p:spTgt>
                                        </p:tgtEl>
                                      </p:cBhvr>
                                    </p:animEffect>
                                    <p:set>
                                      <p:cBhvr>
                                        <p:cTn id="91" dur="1" fill="hold">
                                          <p:stCondLst>
                                            <p:cond delay="1999"/>
                                          </p:stCondLst>
                                        </p:cTn>
                                        <p:tgtEl>
                                          <p:spTgt spid="1053699">
                                            <p:txEl>
                                              <p:pRg st="9" end="9"/>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369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r" rtl="1" eaLnBrk="1" hangingPunct="1"/>
            <a:r>
              <a:rPr lang="ar-SA" altLang="en-US" sz="3600" dirty="0" smtClean="0"/>
              <a:t>موقف الانترنت </a:t>
            </a:r>
            <a:r>
              <a:rPr lang="ar-SA" altLang="en-US" sz="3600" dirty="0" err="1" smtClean="0"/>
              <a:t>فى</a:t>
            </a:r>
            <a:r>
              <a:rPr lang="en-US" altLang="en-US" sz="3600" dirty="0" smtClean="0"/>
              <a:t> </a:t>
            </a:r>
            <a:r>
              <a:rPr lang="ar-SA" altLang="en-US" sz="3600" dirty="0" smtClean="0"/>
              <a:t>العالم </a:t>
            </a:r>
            <a:r>
              <a:rPr lang="ar-SA" altLang="en-US" sz="3600" dirty="0" err="1" smtClean="0"/>
              <a:t>العربى</a:t>
            </a:r>
            <a:endParaRPr lang="en-US" altLang="en-US" sz="3600" dirty="0" smtClean="0"/>
          </a:p>
        </p:txBody>
      </p:sp>
      <p:sp>
        <p:nvSpPr>
          <p:cNvPr id="14339" name="Rectangle 3"/>
          <p:cNvSpPr>
            <a:spLocks noGrp="1" noChangeArrowheads="1"/>
          </p:cNvSpPr>
          <p:nvPr>
            <p:ph type="body" idx="1"/>
          </p:nvPr>
        </p:nvSpPr>
        <p:spPr>
          <a:xfrm>
            <a:off x="457200" y="1979703"/>
            <a:ext cx="7620000" cy="4800600"/>
          </a:xfrm>
        </p:spPr>
        <p:txBody>
          <a:bodyPr>
            <a:normAutofit/>
          </a:bodyPr>
          <a:lstStyle/>
          <a:p>
            <a:pPr algn="r" rtl="1" eaLnBrk="1" hangingPunct="1"/>
            <a:r>
              <a:rPr lang="ar-SA" altLang="en-US" sz="2400" b="1" dirty="0" err="1" smtClean="0"/>
              <a:t>مستخدمى</a:t>
            </a:r>
            <a:r>
              <a:rPr lang="ar-SA" altLang="en-US" sz="2400" b="1" dirty="0" smtClean="0"/>
              <a:t> الانترنت العرب = 1.5% من </a:t>
            </a:r>
            <a:r>
              <a:rPr lang="ar-SA" altLang="en-US" sz="2400" b="1" dirty="0" err="1" smtClean="0"/>
              <a:t>مستخدمى</a:t>
            </a:r>
            <a:r>
              <a:rPr lang="ar-SA" altLang="en-US" sz="2400" b="1" dirty="0" smtClean="0"/>
              <a:t> العالم تقريبا بينما يمثل سكان الوطن </a:t>
            </a:r>
            <a:r>
              <a:rPr lang="ar-SA" altLang="en-US" sz="2400" b="1" dirty="0" err="1" smtClean="0"/>
              <a:t>العربى</a:t>
            </a:r>
            <a:r>
              <a:rPr lang="ar-SA" altLang="en-US" sz="2400" b="1" dirty="0" smtClean="0"/>
              <a:t>  5% من </a:t>
            </a:r>
            <a:r>
              <a:rPr lang="ar-SA" altLang="en-US" sz="2400" b="1" dirty="0" err="1" smtClean="0"/>
              <a:t>اجمالى</a:t>
            </a:r>
            <a:r>
              <a:rPr lang="ar-SA" altLang="en-US" sz="2400" b="1" dirty="0" smtClean="0"/>
              <a:t> سكان العالم .</a:t>
            </a:r>
          </a:p>
          <a:p>
            <a:pPr algn="r" rtl="1" eaLnBrk="1" hangingPunct="1"/>
            <a:r>
              <a:rPr lang="ar-SA" altLang="en-US" sz="2400" b="1" dirty="0" smtClean="0"/>
              <a:t>مصر و السعودية يمثلوا تقريبا 50 % من </a:t>
            </a:r>
            <a:r>
              <a:rPr lang="ar-SA" altLang="en-US" sz="2400" b="1" dirty="0" err="1" smtClean="0"/>
              <a:t>اجمالى</a:t>
            </a:r>
            <a:r>
              <a:rPr lang="ar-SA" altLang="en-US" sz="2400" b="1" dirty="0" smtClean="0"/>
              <a:t> عدد المستخدمين العرب ثم  تليهم الأمارات.</a:t>
            </a:r>
          </a:p>
          <a:p>
            <a:pPr algn="r" rtl="1" eaLnBrk="1" hangingPunct="1"/>
            <a:r>
              <a:rPr lang="ar-SA" altLang="en-US" sz="2400" b="1" dirty="0" smtClean="0"/>
              <a:t>المحتوى </a:t>
            </a:r>
            <a:r>
              <a:rPr lang="ar-SA" altLang="en-US" sz="2400" b="1" dirty="0" err="1" smtClean="0"/>
              <a:t>العربى</a:t>
            </a:r>
            <a:r>
              <a:rPr lang="ar-SA" altLang="en-US" sz="2400" b="1" dirty="0" smtClean="0"/>
              <a:t> يمثل 1</a:t>
            </a:r>
            <a:r>
              <a:rPr lang="ar-EG" altLang="en-US" sz="2400" b="1" dirty="0" smtClean="0"/>
              <a:t>.5</a:t>
            </a:r>
            <a:r>
              <a:rPr lang="ar-SA" altLang="en-US" sz="2400" b="1" dirty="0" smtClean="0"/>
              <a:t> % من المحتوى </a:t>
            </a:r>
            <a:r>
              <a:rPr lang="ar-SA" altLang="en-US" sz="2400" b="1" dirty="0" err="1" smtClean="0"/>
              <a:t>العالمى</a:t>
            </a:r>
            <a:r>
              <a:rPr lang="ar-SA" altLang="en-US" sz="2400" b="1" dirty="0" smtClean="0"/>
              <a:t> فقط.</a:t>
            </a:r>
          </a:p>
          <a:p>
            <a:pPr algn="r" rtl="1" eaLnBrk="1" hangingPunct="1">
              <a:buFontTx/>
              <a:buNone/>
            </a:pPr>
            <a:r>
              <a:rPr lang="en-US" altLang="en-US" sz="2400" b="1" dirty="0" smtClean="0"/>
              <a:t>                      </a:t>
            </a:r>
            <a:r>
              <a:rPr lang="ar-SA" altLang="en-US" sz="2400" b="1" dirty="0" smtClean="0"/>
              <a:t>          </a:t>
            </a:r>
            <a:endParaRPr lang="ar-EG" altLang="en-US" sz="2400" b="1" dirty="0" smtClean="0"/>
          </a:p>
          <a:p>
            <a:pPr algn="r" rtl="1" eaLnBrk="1" hangingPunct="1">
              <a:buFontTx/>
              <a:buNone/>
            </a:pPr>
            <a:r>
              <a:rPr lang="ar-EG" altLang="en-US" sz="2400" b="1" dirty="0" smtClean="0"/>
              <a:t>                                        </a:t>
            </a:r>
            <a:r>
              <a:rPr lang="ar-SA" altLang="en-US" sz="2400" b="1" dirty="0" smtClean="0"/>
              <a:t>  (  المصدر </a:t>
            </a:r>
            <a:r>
              <a:rPr lang="en-US" altLang="en-US" sz="2400" b="1" dirty="0" smtClean="0"/>
              <a:t>ITU</a:t>
            </a:r>
            <a:r>
              <a:rPr lang="ar-SA" altLang="en-US" sz="2400" b="1" dirty="0" smtClean="0"/>
              <a:t>   )</a:t>
            </a:r>
            <a:endParaRPr lang="en-US" altLang="en-US" sz="2400" b="1" dirty="0" smtClean="0"/>
          </a:p>
          <a:p>
            <a:pPr algn="r" rtl="1" eaLnBrk="1" hangingPunct="1"/>
            <a:endParaRPr lang="ar-SA" altLang="en-US" sz="2400" b="1" dirty="0" smtClean="0"/>
          </a:p>
          <a:p>
            <a:pPr algn="r" rtl="1" eaLnBrk="1" hangingPunct="1"/>
            <a:endParaRPr lang="en-US" altLang="en-US" sz="2400" b="1" dirty="0" smtClean="0"/>
          </a:p>
        </p:txBody>
      </p:sp>
      <p:pic>
        <p:nvPicPr>
          <p:cNvPr id="4" name="Picture 3" descr="NTRA Logo 2016 CMY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497" y="383861"/>
            <a:ext cx="3240000" cy="1595842"/>
          </a:xfrm>
          <a:prstGeom prst="rect">
            <a:avLst/>
          </a:prstGeom>
        </p:spPr>
      </p:pic>
    </p:spTree>
    <p:extLst>
      <p:ext uri="{BB962C8B-B14F-4D97-AF65-F5344CB8AC3E}">
        <p14:creationId xmlns:p14="http://schemas.microsoft.com/office/powerpoint/2010/main" val="2860711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1136650"/>
            <a:ext cx="7620000" cy="1143000"/>
          </a:xfrm>
        </p:spPr>
        <p:txBody>
          <a:bodyPr/>
          <a:lstStyle/>
          <a:p>
            <a:pPr algn="r" rtl="1" eaLnBrk="1" hangingPunct="1"/>
            <a:r>
              <a:rPr lang="ar-EG" altLang="en-US" sz="3600" dirty="0" smtClean="0"/>
              <a:t>بعض من إيجابيات الإنترنت و أثرها </a:t>
            </a:r>
            <a:r>
              <a:rPr lang="ar-EG" altLang="en-US" sz="3600" dirty="0" err="1" smtClean="0"/>
              <a:t>فى</a:t>
            </a:r>
            <a:r>
              <a:rPr lang="ar-EG" altLang="en-US" sz="3600" dirty="0" smtClean="0"/>
              <a:t> التقدم </a:t>
            </a:r>
            <a:endParaRPr lang="en-US" altLang="en-US" sz="3600" dirty="0" smtClean="0"/>
          </a:p>
        </p:txBody>
      </p:sp>
      <p:sp>
        <p:nvSpPr>
          <p:cNvPr id="15363" name="Rectangle 3"/>
          <p:cNvSpPr>
            <a:spLocks noGrp="1" noChangeArrowheads="1"/>
          </p:cNvSpPr>
          <p:nvPr>
            <p:ph type="body" idx="1"/>
          </p:nvPr>
        </p:nvSpPr>
        <p:spPr>
          <a:xfrm>
            <a:off x="1905000" y="2980509"/>
            <a:ext cx="6172200" cy="4648200"/>
          </a:xfrm>
        </p:spPr>
        <p:txBody>
          <a:bodyPr/>
          <a:lstStyle/>
          <a:p>
            <a:pPr algn="r" rtl="1" eaLnBrk="1" hangingPunct="1">
              <a:lnSpc>
                <a:spcPct val="130000"/>
              </a:lnSpc>
            </a:pPr>
            <a:r>
              <a:rPr lang="ar-EG" altLang="en-US" sz="2400" b="1" dirty="0" smtClean="0"/>
              <a:t>بحر من المعلومات و </a:t>
            </a:r>
            <a:r>
              <a:rPr lang="ar-SA" altLang="en-US" sz="2400" b="1" dirty="0" smtClean="0"/>
              <a:t>المعارف والإحصائيات </a:t>
            </a:r>
            <a:r>
              <a:rPr lang="ar-EG" altLang="en-US" sz="2400" b="1" dirty="0" smtClean="0"/>
              <a:t> </a:t>
            </a:r>
            <a:r>
              <a:rPr lang="ar-SA" altLang="en-US" sz="2400" b="1" dirty="0" smtClean="0"/>
              <a:t>والتكنولوجيا والأخبار والأفلام</a:t>
            </a:r>
            <a:r>
              <a:rPr lang="ar-EG" altLang="en-US" sz="2400" b="1" dirty="0" smtClean="0"/>
              <a:t>.</a:t>
            </a:r>
            <a:endParaRPr lang="en-US" altLang="en-US" sz="2400" b="1" dirty="0" smtClean="0"/>
          </a:p>
          <a:p>
            <a:pPr algn="r" rtl="1" eaLnBrk="1" hangingPunct="1">
              <a:lnSpc>
                <a:spcPct val="130000"/>
              </a:lnSpc>
            </a:pPr>
            <a:r>
              <a:rPr lang="ar-EG" altLang="en-US" sz="2400" b="1" dirty="0" smtClean="0"/>
              <a:t>مجال الطب و الدعم </a:t>
            </a:r>
            <a:r>
              <a:rPr lang="ar-EG" altLang="en-US" sz="2400" b="1" dirty="0" err="1" smtClean="0"/>
              <a:t>الطبى</a:t>
            </a:r>
            <a:r>
              <a:rPr lang="ar-EG" altLang="en-US" sz="2400" b="1" dirty="0" smtClean="0"/>
              <a:t>.</a:t>
            </a:r>
            <a:endParaRPr lang="en-US" altLang="en-US" sz="2400" b="1" dirty="0" smtClean="0"/>
          </a:p>
          <a:p>
            <a:pPr algn="r" rtl="1" eaLnBrk="1" hangingPunct="1">
              <a:lnSpc>
                <a:spcPct val="130000"/>
              </a:lnSpc>
            </a:pPr>
            <a:r>
              <a:rPr lang="ar-EG" altLang="en-US" sz="2400" b="1" dirty="0" smtClean="0"/>
              <a:t>اتصال الأسر والتواصل بين الأقارب</a:t>
            </a:r>
            <a:r>
              <a:rPr lang="ar-SA" altLang="en-US" sz="2400" b="1" dirty="0" smtClean="0"/>
              <a:t> والبريد </a:t>
            </a:r>
            <a:r>
              <a:rPr lang="ar-SA" altLang="en-US" sz="2400" b="1" dirty="0" err="1" smtClean="0"/>
              <a:t>الالكترونى</a:t>
            </a:r>
            <a:r>
              <a:rPr lang="ar-EG" altLang="en-US" sz="2400" b="1" dirty="0" smtClean="0"/>
              <a:t>.</a:t>
            </a:r>
            <a:endParaRPr lang="en-US" altLang="en-US" sz="2400" b="1" dirty="0" smtClean="0"/>
          </a:p>
          <a:p>
            <a:pPr algn="r" rtl="1" eaLnBrk="1" hangingPunct="1">
              <a:lnSpc>
                <a:spcPct val="130000"/>
              </a:lnSpc>
            </a:pPr>
            <a:r>
              <a:rPr lang="ar-EG" altLang="en-US" sz="2400" b="1" dirty="0" smtClean="0"/>
              <a:t>التعليم عن بعد</a:t>
            </a:r>
            <a:r>
              <a:rPr lang="ar-SA" altLang="en-US" sz="2400" b="1" dirty="0" smtClean="0"/>
              <a:t> و التدريب </a:t>
            </a:r>
            <a:r>
              <a:rPr lang="ar-SA" altLang="en-US" sz="2400" b="1" dirty="0" err="1" smtClean="0"/>
              <a:t>الثقافى</a:t>
            </a:r>
            <a:r>
              <a:rPr lang="ar-SA" altLang="en-US" sz="2400" b="1" dirty="0" smtClean="0"/>
              <a:t> </a:t>
            </a:r>
            <a:r>
              <a:rPr lang="ar-SA" altLang="en-US" sz="2400" b="1" dirty="0" err="1" smtClean="0"/>
              <a:t>والعلمى</a:t>
            </a:r>
            <a:r>
              <a:rPr lang="ar-EG" altLang="en-US" sz="2400" b="1" dirty="0" smtClean="0"/>
              <a:t>. </a:t>
            </a:r>
            <a:endParaRPr lang="en-US" altLang="en-US" sz="2400" b="1" dirty="0" smtClean="0"/>
          </a:p>
          <a:p>
            <a:pPr algn="r" rtl="1" eaLnBrk="1" hangingPunct="1">
              <a:lnSpc>
                <a:spcPct val="130000"/>
              </a:lnSpc>
            </a:pPr>
            <a:r>
              <a:rPr lang="ar-EG" altLang="en-US" sz="2400" b="1" dirty="0" smtClean="0"/>
              <a:t>الاجتماعات </a:t>
            </a:r>
            <a:r>
              <a:rPr lang="ar-EG" altLang="en-US" sz="2400" b="1" dirty="0" err="1" smtClean="0"/>
              <a:t>التى</a:t>
            </a:r>
            <a:r>
              <a:rPr lang="ar-EG" altLang="en-US" sz="2400" b="1" dirty="0" smtClean="0"/>
              <a:t> تتم عن طريق الوسائل المرئية.</a:t>
            </a:r>
            <a:endParaRPr lang="en-US" altLang="en-US" sz="2400" b="1" dirty="0" smtClean="0"/>
          </a:p>
        </p:txBody>
      </p:sp>
      <p:pic>
        <p:nvPicPr>
          <p:cNvPr id="15364" name="Picture 4" descr="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406" y="2279650"/>
            <a:ext cx="2667000"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NTRA Logo 2016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497" y="383861"/>
            <a:ext cx="3240000" cy="1595842"/>
          </a:xfrm>
          <a:prstGeom prst="rect">
            <a:avLst/>
          </a:prstGeom>
        </p:spPr>
      </p:pic>
    </p:spTree>
    <p:extLst>
      <p:ext uri="{BB962C8B-B14F-4D97-AF65-F5344CB8AC3E}">
        <p14:creationId xmlns:p14="http://schemas.microsoft.com/office/powerpoint/2010/main" val="1672254771"/>
      </p:ext>
    </p:extLst>
  </p:cSld>
  <p:clrMapOvr>
    <a:masterClrMapping/>
  </p:clrMapOvr>
  <p:transition spd="med">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1136787"/>
            <a:ext cx="7620000" cy="1143000"/>
          </a:xfrm>
        </p:spPr>
        <p:txBody>
          <a:bodyPr/>
          <a:lstStyle/>
          <a:p>
            <a:pPr algn="r" rtl="1"/>
            <a:r>
              <a:rPr lang="ar-EG" altLang="en-US" sz="3600" dirty="0" smtClean="0"/>
              <a:t>بعض من إيجابيات الإنترنت و أثرها </a:t>
            </a:r>
            <a:r>
              <a:rPr lang="ar-EG" altLang="en-US" sz="3600" dirty="0" err="1" smtClean="0"/>
              <a:t>فى</a:t>
            </a:r>
            <a:r>
              <a:rPr lang="ar-EG" altLang="en-US" sz="3600" dirty="0" smtClean="0"/>
              <a:t> التقدم</a:t>
            </a:r>
            <a:endParaRPr lang="en-GB" altLang="en-US" sz="3600" dirty="0" smtClean="0"/>
          </a:p>
        </p:txBody>
      </p:sp>
      <p:sp>
        <p:nvSpPr>
          <p:cNvPr id="16387" name="Rectangle 3"/>
          <p:cNvSpPr>
            <a:spLocks noGrp="1" noChangeArrowheads="1"/>
          </p:cNvSpPr>
          <p:nvPr>
            <p:ph type="body" idx="1"/>
          </p:nvPr>
        </p:nvSpPr>
        <p:spPr>
          <a:xfrm>
            <a:off x="365760" y="2801982"/>
            <a:ext cx="7620000" cy="4800600"/>
          </a:xfrm>
        </p:spPr>
        <p:txBody>
          <a:bodyPr/>
          <a:lstStyle/>
          <a:p>
            <a:pPr algn="r" rtl="1" eaLnBrk="1" hangingPunct="1"/>
            <a:r>
              <a:rPr lang="ar-EG" altLang="en-US" sz="2400" b="1" dirty="0" smtClean="0"/>
              <a:t>خدمات الحكومة الإلكترونية.</a:t>
            </a:r>
          </a:p>
          <a:p>
            <a:pPr algn="r" rtl="1" eaLnBrk="1" hangingPunct="1"/>
            <a:r>
              <a:rPr lang="ar-EG" altLang="en-US" sz="2400" b="1" dirty="0" smtClean="0"/>
              <a:t>التطبيقات البنكية.</a:t>
            </a:r>
            <a:endParaRPr lang="en-US" altLang="en-US" sz="2400" b="1" dirty="0" smtClean="0"/>
          </a:p>
          <a:p>
            <a:pPr algn="r" rtl="1" eaLnBrk="1" hangingPunct="1"/>
            <a:r>
              <a:rPr lang="ar-EG" altLang="en-US" sz="2400" b="1" dirty="0" smtClean="0"/>
              <a:t>التسوق عبر الإنترنت.</a:t>
            </a:r>
            <a:endParaRPr lang="en-US" altLang="en-US" sz="2400" b="1" dirty="0" smtClean="0"/>
          </a:p>
          <a:p>
            <a:pPr algn="r" rtl="1" eaLnBrk="1" hangingPunct="1"/>
            <a:r>
              <a:rPr lang="ar-SA" altLang="en-US" sz="2400" b="1" dirty="0" smtClean="0"/>
              <a:t>إ</a:t>
            </a:r>
            <a:r>
              <a:rPr lang="ar-EG" altLang="en-US" sz="2400" b="1" dirty="0" smtClean="0"/>
              <a:t>دارة الأزمات و الطوارئ.</a:t>
            </a:r>
            <a:endParaRPr lang="ar-SA" altLang="en-US" sz="2400" b="1" dirty="0" smtClean="0"/>
          </a:p>
          <a:p>
            <a:pPr algn="r" rtl="1" eaLnBrk="1" hangingPunct="1"/>
            <a:r>
              <a:rPr lang="ar-SA" altLang="en-US" sz="2400" b="1" dirty="0" smtClean="0"/>
              <a:t>البحث عن فرص العمل والعمل عن بعد.</a:t>
            </a:r>
            <a:r>
              <a:rPr lang="ar-EG" altLang="en-US" sz="2400" b="1" dirty="0" smtClean="0"/>
              <a:t> </a:t>
            </a:r>
            <a:endParaRPr lang="en-US" altLang="en-US" sz="2400" b="1" dirty="0" smtClean="0"/>
          </a:p>
          <a:p>
            <a:pPr algn="r" rtl="1"/>
            <a:endParaRPr lang="en-GB" altLang="en-US" sz="2400" dirty="0" smtClean="0"/>
          </a:p>
        </p:txBody>
      </p:sp>
      <p:pic>
        <p:nvPicPr>
          <p:cNvPr id="4" name="Picture 3" descr="NTRA Logo 2016 CMY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497" y="383861"/>
            <a:ext cx="3240000" cy="1595842"/>
          </a:xfrm>
          <a:prstGeom prst="rect">
            <a:avLst/>
          </a:prstGeom>
        </p:spPr>
      </p:pic>
    </p:spTree>
    <p:extLst>
      <p:ext uri="{BB962C8B-B14F-4D97-AF65-F5344CB8AC3E}">
        <p14:creationId xmlns:p14="http://schemas.microsoft.com/office/powerpoint/2010/main" val="176661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gn="r" rtl="1" eaLnBrk="1" hangingPunct="1"/>
            <a:r>
              <a:rPr lang="ar-EG" altLang="en-US" sz="3600" dirty="0" smtClean="0"/>
              <a:t>بعض من </a:t>
            </a:r>
            <a:r>
              <a:rPr lang="ar-SA" altLang="en-US" sz="3600" dirty="0" smtClean="0"/>
              <a:t>سلبيات</a:t>
            </a:r>
            <a:r>
              <a:rPr lang="ar-EG" altLang="en-US" sz="3600" dirty="0" smtClean="0"/>
              <a:t> الإنترنت</a:t>
            </a:r>
            <a:endParaRPr lang="en-US" altLang="en-US" dirty="0" smtClean="0"/>
          </a:p>
        </p:txBody>
      </p:sp>
      <p:sp>
        <p:nvSpPr>
          <p:cNvPr id="17411" name="Rectangle 3"/>
          <p:cNvSpPr>
            <a:spLocks noGrp="1" noChangeArrowheads="1"/>
          </p:cNvSpPr>
          <p:nvPr>
            <p:ph type="body" idx="1"/>
          </p:nvPr>
        </p:nvSpPr>
        <p:spPr/>
        <p:txBody>
          <a:bodyPr/>
          <a:lstStyle/>
          <a:p>
            <a:pPr algn="r" rtl="1" eaLnBrk="1" hangingPunct="1"/>
            <a:r>
              <a:rPr lang="ar-SA" altLang="en-US" sz="2400" b="1" dirty="0" smtClean="0"/>
              <a:t>التوجهات الفكرية المختلفة عن عاداتنا و تقاليدنا</a:t>
            </a:r>
          </a:p>
          <a:p>
            <a:pPr algn="r" rtl="1" eaLnBrk="1" hangingPunct="1"/>
            <a:r>
              <a:rPr lang="ar-SA" altLang="en-US" sz="2400" b="1" dirty="0" smtClean="0"/>
              <a:t>المواقع الاباحية و الجنس</a:t>
            </a:r>
          </a:p>
          <a:p>
            <a:pPr algn="r" rtl="1" eaLnBrk="1" hangingPunct="1"/>
            <a:r>
              <a:rPr lang="ar-SA" altLang="en-US" sz="2400" b="1" dirty="0" smtClean="0"/>
              <a:t>ألعاب وتسلية </a:t>
            </a:r>
          </a:p>
          <a:p>
            <a:pPr algn="r" rtl="1" eaLnBrk="1" hangingPunct="1"/>
            <a:r>
              <a:rPr lang="ar-SA" altLang="en-US" sz="2400" b="1" dirty="0" smtClean="0"/>
              <a:t>غرف دردشة غير مجدية</a:t>
            </a:r>
          </a:p>
          <a:p>
            <a:pPr algn="r" rtl="1" eaLnBrk="1" hangingPunct="1"/>
            <a:r>
              <a:rPr lang="ar-SA" altLang="en-US" sz="2400" b="1" dirty="0" smtClean="0"/>
              <a:t>تبادل ملفات و صور غير لائقة</a:t>
            </a:r>
          </a:p>
          <a:p>
            <a:pPr algn="r" rtl="1" eaLnBrk="1" hangingPunct="1"/>
            <a:r>
              <a:rPr lang="ar-SA" altLang="en-US" sz="2400" b="1" dirty="0" smtClean="0"/>
              <a:t>تحميل </a:t>
            </a:r>
            <a:r>
              <a:rPr lang="ar-SA" altLang="en-US" sz="2400" b="1" dirty="0" err="1" smtClean="0"/>
              <a:t>الأغانى</a:t>
            </a:r>
            <a:r>
              <a:rPr lang="ar-SA" altLang="en-US" sz="2400" b="1" dirty="0" smtClean="0"/>
              <a:t> بدون مراعاة </a:t>
            </a:r>
            <a:endParaRPr lang="ar-EG" altLang="en-US" sz="2400" b="1" dirty="0" smtClean="0"/>
          </a:p>
          <a:p>
            <a:pPr marL="114300" indent="0" algn="r" rtl="1" eaLnBrk="1" hangingPunct="1">
              <a:buNone/>
            </a:pPr>
            <a:r>
              <a:rPr lang="ar-SA" altLang="en-US" sz="2400" b="1" dirty="0" smtClean="0"/>
              <a:t>حقوق </a:t>
            </a:r>
            <a:r>
              <a:rPr lang="ar-EG" altLang="en-US" sz="2400" b="1" dirty="0" smtClean="0"/>
              <a:t>الملكية الفكرية</a:t>
            </a:r>
            <a:r>
              <a:rPr lang="ar-SA" altLang="en-US" sz="2400" b="1" dirty="0" smtClean="0"/>
              <a:t>.</a:t>
            </a:r>
            <a:endParaRPr lang="ar-EG" altLang="en-US" sz="2400" b="1" dirty="0" smtClean="0"/>
          </a:p>
          <a:p>
            <a:pPr algn="r" rtl="1" eaLnBrk="1" hangingPunct="1"/>
            <a:r>
              <a:rPr lang="ar-EG" altLang="en-US" sz="2400" b="1" dirty="0" smtClean="0"/>
              <a:t>الاتجار بالبشر.</a:t>
            </a:r>
            <a:endParaRPr lang="en-US" altLang="en-US" sz="2400" b="1" dirty="0" smtClean="0"/>
          </a:p>
        </p:txBody>
      </p:sp>
      <p:pic>
        <p:nvPicPr>
          <p:cNvPr id="17412" name="Picture 5" descr="43741_4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497" y="2162265"/>
            <a:ext cx="3810000" cy="251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NTRA Logo 2016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497" y="383861"/>
            <a:ext cx="3240000" cy="1595842"/>
          </a:xfrm>
          <a:prstGeom prst="rect">
            <a:avLst/>
          </a:prstGeom>
        </p:spPr>
      </p:pic>
    </p:spTree>
    <p:extLst>
      <p:ext uri="{BB962C8B-B14F-4D97-AF65-F5344CB8AC3E}">
        <p14:creationId xmlns:p14="http://schemas.microsoft.com/office/powerpoint/2010/main" val="2172683246"/>
      </p:ext>
    </p:extLst>
  </p:cSld>
  <p:clrMapOvr>
    <a:masterClrMapping/>
  </p:clrMapOvr>
  <p:transition spd="med">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r" rtl="1" eaLnBrk="1" hangingPunct="1"/>
            <a:r>
              <a:rPr lang="ar-SA" altLang="en-US" sz="3600" dirty="0" smtClean="0"/>
              <a:t>جرائم الإنترنت</a:t>
            </a:r>
            <a:br>
              <a:rPr lang="ar-SA" altLang="en-US" sz="3600" dirty="0" smtClean="0"/>
            </a:br>
            <a:endParaRPr lang="en-US" altLang="en-US" sz="3600" dirty="0" smtClean="0"/>
          </a:p>
        </p:txBody>
      </p:sp>
      <p:sp>
        <p:nvSpPr>
          <p:cNvPr id="18435" name="Rectangle 3"/>
          <p:cNvSpPr>
            <a:spLocks noGrp="1" noChangeArrowheads="1"/>
          </p:cNvSpPr>
          <p:nvPr>
            <p:ph type="body" idx="1"/>
          </p:nvPr>
        </p:nvSpPr>
        <p:spPr>
          <a:xfrm>
            <a:off x="152400" y="1598023"/>
            <a:ext cx="8229600" cy="4525963"/>
          </a:xfrm>
        </p:spPr>
        <p:txBody>
          <a:bodyPr>
            <a:noAutofit/>
          </a:bodyPr>
          <a:lstStyle/>
          <a:p>
            <a:pPr algn="r" rtl="1" eaLnBrk="1" hangingPunct="1">
              <a:lnSpc>
                <a:spcPct val="140000"/>
              </a:lnSpc>
            </a:pPr>
            <a:r>
              <a:rPr lang="ar-SA" altLang="en-US" sz="2400" b="1" dirty="0" smtClean="0"/>
              <a:t> لم يكن هناك قلق مع بدايات شبكة الإنترنت تجاه "جرائم" يمكن أن تنتهك على الشبكة ،</a:t>
            </a:r>
            <a:r>
              <a:rPr lang="ar-EG" altLang="en-US" sz="2400" b="1" dirty="0" smtClean="0"/>
              <a:t> </a:t>
            </a:r>
            <a:r>
              <a:rPr lang="ar-SA" altLang="en-US" sz="2400" b="1" dirty="0" smtClean="0"/>
              <a:t> كونها مقصورة على فئة معينة من المستخدمين وهم الباحثين وأساتذة  الجامعات.  لهذا فالشبكة ليست آمنة في تصميمها وبناءها.  </a:t>
            </a:r>
          </a:p>
          <a:p>
            <a:pPr algn="r" rtl="1" eaLnBrk="1" hangingPunct="1">
              <a:lnSpc>
                <a:spcPct val="140000"/>
              </a:lnSpc>
            </a:pPr>
            <a:r>
              <a:rPr lang="ar-SA" altLang="en-US" sz="2400" b="1" dirty="0" smtClean="0"/>
              <a:t> لكن مع توسع استخدام الشبكة ودخول جميع فئات المجتمع إلى قائمة المستخدمين بدأت تظهر جرائم على الشبكة ازدادت مع الوقت وتعددت صورها وأشكالها</a:t>
            </a:r>
            <a:r>
              <a:rPr lang="ar-EG" altLang="en-US" sz="2400" b="1" dirty="0" smtClean="0"/>
              <a:t> مع دخول الهاتف المحمول </a:t>
            </a:r>
            <a:r>
              <a:rPr lang="ar-EG" altLang="en-US" sz="2400" b="1" dirty="0" err="1" smtClean="0"/>
              <a:t>للانترنت</a:t>
            </a:r>
            <a:r>
              <a:rPr lang="ar-SA" altLang="en-US" sz="2400" b="1" dirty="0" smtClean="0"/>
              <a:t>. </a:t>
            </a:r>
            <a:endParaRPr lang="ar-EG" altLang="en-US" sz="2400" b="1" dirty="0" smtClean="0"/>
          </a:p>
          <a:p>
            <a:pPr algn="r" rtl="1"/>
            <a:r>
              <a:rPr lang="ar-SA" altLang="en-US" sz="2400" b="1" dirty="0" smtClean="0"/>
              <a:t>ذكرت وزارة العدل الأمريكية في دراسة لها أن تجارة الدعارة والإباحية الخلقية تجارة رائجة جدا يبلغ رأس مالها ثمانية مليار دولارا ولها أواصر وثيقة تربطها بالجريمة</a:t>
            </a:r>
            <a:r>
              <a:rPr lang="ar-EG" altLang="en-US" sz="2400" b="1" dirty="0" smtClean="0"/>
              <a:t> </a:t>
            </a:r>
            <a:r>
              <a:rPr lang="ar-SA" altLang="en-US" sz="2400" b="1" dirty="0" smtClean="0"/>
              <a:t>المنظمة. </a:t>
            </a:r>
            <a:endParaRPr lang="en-US" altLang="en-US" sz="2400" b="1" dirty="0" smtClean="0"/>
          </a:p>
        </p:txBody>
      </p:sp>
      <p:pic>
        <p:nvPicPr>
          <p:cNvPr id="4" name="Picture 3" descr="NTRA Logo 2016 CMY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497" y="383861"/>
            <a:ext cx="3240000" cy="1595842"/>
          </a:xfrm>
          <a:prstGeom prst="rect">
            <a:avLst/>
          </a:prstGeom>
        </p:spPr>
      </p:pic>
    </p:spTree>
    <p:extLst>
      <p:ext uri="{BB962C8B-B14F-4D97-AF65-F5344CB8AC3E}">
        <p14:creationId xmlns:p14="http://schemas.microsoft.com/office/powerpoint/2010/main" val="3673323889"/>
      </p:ext>
    </p:extLst>
  </p:cSld>
  <p:clrMapOvr>
    <a:masterClrMapping/>
  </p:clrMapOvr>
  <p:transition spd="med">
    <p:cover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NTRA">
      <a:dk1>
        <a:srgbClr val="000000"/>
      </a:dk1>
      <a:lt1>
        <a:srgbClr val="FFFFFF"/>
      </a:lt1>
      <a:dk2>
        <a:srgbClr val="B30202"/>
      </a:dk2>
      <a:lt2>
        <a:srgbClr val="E6E6E6"/>
      </a:lt2>
      <a:accent1>
        <a:srgbClr val="7A7A7A"/>
      </a:accent1>
      <a:accent2>
        <a:srgbClr val="F5C201"/>
      </a:accent2>
      <a:accent3>
        <a:srgbClr val="526DB0"/>
      </a:accent3>
      <a:accent4>
        <a:srgbClr val="989AAC"/>
      </a:accent4>
      <a:accent5>
        <a:srgbClr val="000080"/>
      </a:accent5>
      <a:accent6>
        <a:srgbClr val="B4B392"/>
      </a:accent6>
      <a:hlink>
        <a:srgbClr val="CC9900"/>
      </a:hlink>
      <a:folHlink>
        <a:srgbClr val="96969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NTRA Template 2017</Template>
  <TotalTime>143</TotalTime>
  <Words>2160</Words>
  <Application>Microsoft Office PowerPoint</Application>
  <PresentationFormat>On-screen Show (4:3)</PresentationFormat>
  <Paragraphs>264</Paragraphs>
  <Slides>46</Slides>
  <Notes>13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46</vt:i4>
      </vt:variant>
    </vt:vector>
  </HeadingPairs>
  <TitlesOfParts>
    <vt:vector size="59" baseType="lpstr">
      <vt:lpstr>Aileron Black</vt:lpstr>
      <vt:lpstr>Aileron SemiBold</vt:lpstr>
      <vt:lpstr>Aileron UltraLight</vt:lpstr>
      <vt:lpstr>Apple Chancery</vt:lpstr>
      <vt:lpstr>Arabic Transparent</vt:lpstr>
      <vt:lpstr>Arial</vt:lpstr>
      <vt:lpstr>Calibri</vt:lpstr>
      <vt:lpstr>Courier New</vt:lpstr>
      <vt:lpstr>Simplified Arabic</vt:lpstr>
      <vt:lpstr>Tahoma</vt:lpstr>
      <vt:lpstr>Times New Roman</vt:lpstr>
      <vt:lpstr>Wingdings</vt:lpstr>
      <vt:lpstr>Adjacency</vt:lpstr>
      <vt:lpstr>بسم الله الرحمن الرحيم  الجهاز القومي لتنظيم الاتصالات جمهورية مصر العربية </vt:lpstr>
      <vt:lpstr>كيف نحمي أطفالنا في ظل ثورة الاتصالات؟</vt:lpstr>
      <vt:lpstr>مقـــدمة</vt:lpstr>
      <vt:lpstr>مقـــدمة</vt:lpstr>
      <vt:lpstr>موقف الانترنت فى العالم العربى</vt:lpstr>
      <vt:lpstr>بعض من إيجابيات الإنترنت و أثرها فى التقدم </vt:lpstr>
      <vt:lpstr>بعض من إيجابيات الإنترنت و أثرها فى التقدم</vt:lpstr>
      <vt:lpstr>بعض من سلبيات الإنترنت</vt:lpstr>
      <vt:lpstr>جرائم الإنترنت </vt:lpstr>
      <vt:lpstr>أنواع جرائم الانترنت </vt:lpstr>
      <vt:lpstr>أنواع جرائم الانترنت (تابع)  </vt:lpstr>
      <vt:lpstr>أشهر الأمثلة على جرائم الإنترنت</vt:lpstr>
      <vt:lpstr>الوصفة المثالية لتجنب أمراض الانترنت </vt:lpstr>
      <vt:lpstr>الوصفة المثالية لتجنب أمراض الانترنت (تابع)  </vt:lpstr>
      <vt:lpstr>الانترنت و الأسرة</vt:lpstr>
      <vt:lpstr>تعرّيِف الاتجار بالبشر</vt:lpstr>
      <vt:lpstr>PowerPoint Presentation</vt:lpstr>
      <vt:lpstr>إحصائيات : </vt:lpstr>
      <vt:lpstr>هل مشاهدة الأفلام الإباحية ادمان ؟ </vt:lpstr>
      <vt:lpstr>طبياً  ما يحدث عند مشاهدة المشاهد الإباحية: </vt:lpstr>
      <vt:lpstr>طبياً  ما يحدث عند مشاهدة  المناظر الإباحية: </vt:lpstr>
      <vt:lpstr>PowerPoint Presentation</vt:lpstr>
      <vt:lpstr>PowerPoint Presentation</vt:lpstr>
      <vt:lpstr>المطلوب لوقف إدمان الإباحية هو </vt:lpstr>
      <vt:lpstr>PowerPoint Presentation</vt:lpstr>
      <vt:lpstr>نصائح للأسرة المصرية</vt:lpstr>
      <vt:lpstr>نصائح للأسرة المصرية (تابع)</vt:lpstr>
      <vt:lpstr>نصائح للأسرة المصرية (تابع)</vt:lpstr>
      <vt:lpstr>نصائح للأسرة المصرية (تابع)</vt:lpstr>
      <vt:lpstr>نصائح للأسرة المصرية (تابع)</vt:lpstr>
      <vt:lpstr>نصائح للأسرة المصرية (تابع)</vt:lpstr>
      <vt:lpstr>نصائح للأسرة المصرية (تابع)</vt:lpstr>
      <vt:lpstr>نصائح للأسرة المصرية (تابع)</vt:lpstr>
      <vt:lpstr>نصائح للأسرة المصرية (تابع)</vt:lpstr>
      <vt:lpstr>نصائح للأسرة المصرية (تابع)</vt:lpstr>
      <vt:lpstr>نصائح للأسرة المصرية(تابع)</vt:lpstr>
      <vt:lpstr>من أمثلة برامج الكشف عن ملفات التجسس : </vt:lpstr>
      <vt:lpstr>أمثلة من برامج الحماية من  المتسللين (الهاكرز ): </vt:lpstr>
      <vt:lpstr>توصيات للأسرة  </vt:lpstr>
      <vt:lpstr>وهناك قواعد أساسية للحماية من خلال  SW مثل:</vt:lpstr>
      <vt:lpstr>وهناك قواعد أساسية للحماية من خلال  HW مثل:</vt:lpstr>
      <vt:lpstr>وهناك قواعد أساسية للحماية</vt:lpstr>
      <vt:lpstr>PowerPoint Presentation</vt:lpstr>
      <vt:lpstr>PowerPoint Presentation</vt:lpstr>
      <vt:lpstr>الخاتمة</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الجهاز القومي لتنظيم الاتصالات جمهورية مصر العربية </dc:title>
  <dc:creator>Ali</dc:creator>
  <cp:lastModifiedBy>Ali</cp:lastModifiedBy>
  <cp:revision>31</cp:revision>
  <dcterms:created xsi:type="dcterms:W3CDTF">2017-05-08T18:46:22Z</dcterms:created>
  <dcterms:modified xsi:type="dcterms:W3CDTF">2017-05-09T13:10:53Z</dcterms:modified>
</cp:coreProperties>
</file>